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2" r:id="rId6"/>
    <p:sldMasterId id="214748365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y="13716000" cx="24377650"/>
  <p:notesSz cx="6889750" cy="10021875"/>
  <p:embeddedFontLst>
    <p:embeddedFont>
      <p:font typeface="Helvetica Neue"/>
      <p:regular r:id="rId23"/>
      <p:bold r:id="rId24"/>
      <p:italic r:id="rId25"/>
      <p:boldItalic r:id="rId26"/>
    </p:embeddedFon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87">
          <p15:clr>
            <a:srgbClr val="A4A3A4"/>
          </p15:clr>
        </p15:guide>
        <p15:guide id="2" pos="7701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geGkjeHQfP4QIDTxVAv3TLEfjl/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Amandine Gro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87" orient="horz"/>
        <p:guide pos="770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1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CenturyGothic-italic.fntdata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customschemas.google.com/relationships/presentationmetadata" Target="metadata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7-07T15:51:00.929">
    <p:pos x="6000" y="0"/>
    <p:text>@opascal75@gmail.com la mise en page vous convient?
_Assigned to Olivier Pascal_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NRlC4os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85558" cy="5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02597" y="0"/>
            <a:ext cx="2985558" cy="502835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39738" y="1252538"/>
            <a:ext cx="6010275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r-F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e15f4fe3a4_1_0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" name="Google Shape;47;ge15f4fe3a4_1_0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625" lIns="94625" spcFirstLastPara="1" rIns="94625" wrap="square" tIns="94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38cb6c7da_1_48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38cb6c7da_1_48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15f4fe3a4_1_331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e15f4fe3a4_1_331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3ae0d4eb8_0_7:notes"/>
          <p:cNvSpPr/>
          <p:nvPr>
            <p:ph idx="2" type="sldImg"/>
          </p:nvPr>
        </p:nvSpPr>
        <p:spPr>
          <a:xfrm>
            <a:off x="383561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e3ae0d4eb8_0_7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4625" lIns="94625" spcFirstLastPara="1" rIns="94625" wrap="square" tIns="946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15f4fe3a4_1_302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e15f4fe3a4_1_302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:notes"/>
          <p:cNvSpPr/>
          <p:nvPr>
            <p:ph idx="2" type="sldImg"/>
          </p:nvPr>
        </p:nvSpPr>
        <p:spPr>
          <a:xfrm>
            <a:off x="439738" y="1252538"/>
            <a:ext cx="6010275" cy="33829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20:notes"/>
          <p:cNvSpPr txBox="1"/>
          <p:nvPr>
            <p:ph idx="1" type="body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p20:notes"/>
          <p:cNvSpPr txBox="1"/>
          <p:nvPr>
            <p:ph idx="12" type="sldNum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15f4fe3a4_1_137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15f4fe3a4_1_137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15f4fe3a4_1_187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e15f4fe3a4_1_187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15f4fe3a4_1_190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15f4fe3a4_1_190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38cb6c7da_1_28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38cb6c7da_1_28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15f4fe3a4_1_193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15f4fe3a4_1_193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15f4fe3a4_1_196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e15f4fe3a4_1_196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15f4fe3a4_1_199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15f4fe3a4_1_199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15f4fe3a4_1_299:notes"/>
          <p:cNvSpPr/>
          <p:nvPr>
            <p:ph idx="2" type="sldImg"/>
          </p:nvPr>
        </p:nvSpPr>
        <p:spPr>
          <a:xfrm>
            <a:off x="383863" y="751641"/>
            <a:ext cx="6122700" cy="375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15f4fe3a4_1_299:notes"/>
          <p:cNvSpPr txBox="1"/>
          <p:nvPr>
            <p:ph idx="1" type="body"/>
          </p:nvPr>
        </p:nvSpPr>
        <p:spPr>
          <a:xfrm>
            <a:off x="688975" y="4760391"/>
            <a:ext cx="5511900" cy="4509900"/>
          </a:xfrm>
          <a:prstGeom prst="rect">
            <a:avLst/>
          </a:prstGeom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">
  <p:cSld name="Standard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/>
        </p:nvSpPr>
        <p:spPr>
          <a:xfrm>
            <a:off x="13411200" y="12974298"/>
            <a:ext cx="10258733" cy="400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1"/>
              <a:buFont typeface="Century Gothic"/>
              <a:buNone/>
            </a:pPr>
            <a:r>
              <a:rPr b="0" i="0" lang="fr-FR" sz="2001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2020 – CONFIDENTIAL  </a:t>
            </a:r>
            <a:r>
              <a:rPr b="0" i="0" lang="fr-FR" sz="2001" u="none" cap="none" strike="noStrike">
                <a:solidFill>
                  <a:srgbClr val="B4B4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b="0" i="0" lang="fr-FR" sz="2001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fld id="{00000000-1234-1234-1234-123412341234}" type="slidenum">
              <a:rPr b="1" i="0" lang="fr-FR" sz="2001" u="none" cap="none" strike="noStrik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001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6"/>
          <p:cNvSpPr txBox="1"/>
          <p:nvPr>
            <p:ph idx="12" type="sldNum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anchorCtr="0" anchor="t" bIns="223450" lIns="223450" spcFirstLastPara="1" rIns="223450" wrap="square" tIns="2234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/>
          <p:nvPr/>
        </p:nvSpPr>
        <p:spPr>
          <a:xfrm>
            <a:off x="13470234" y="13101298"/>
            <a:ext cx="10258733" cy="400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2001"/>
              <a:buFont typeface="Century Gothic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 2020 – CONFIDENTIAL  | </a:t>
            </a:r>
            <a:fld id="{00000000-1234-1234-1234-123412341234}" type="slidenum"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001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anchorCtr="0" anchor="t" bIns="223450" lIns="223450" spcFirstLastPara="1" rIns="223450" wrap="square" tIns="2234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15f4fe3a4_1_19"/>
          <p:cNvSpPr txBox="1"/>
          <p:nvPr>
            <p:ph type="ctrTitle"/>
          </p:nvPr>
        </p:nvSpPr>
        <p:spPr>
          <a:xfrm>
            <a:off x="831005" y="1985533"/>
            <a:ext cx="22715700" cy="54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43750" lIns="243750" spcFirstLastPara="1" rIns="243750" wrap="square" tIns="2437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/>
        </p:txBody>
      </p:sp>
      <p:sp>
        <p:nvSpPr>
          <p:cNvPr id="19" name="Google Shape;19;ge15f4fe3a4_1_19"/>
          <p:cNvSpPr txBox="1"/>
          <p:nvPr>
            <p:ph idx="1" type="subTitle"/>
          </p:nvPr>
        </p:nvSpPr>
        <p:spPr>
          <a:xfrm>
            <a:off x="830984" y="7557667"/>
            <a:ext cx="22715700" cy="21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20" name="Google Shape;20;ge15f4fe3a4_1_19"/>
          <p:cNvSpPr txBox="1"/>
          <p:nvPr>
            <p:ph idx="12" type="sldNum"/>
          </p:nvPr>
        </p:nvSpPr>
        <p:spPr>
          <a:xfrm>
            <a:off x="22914862" y="12666296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750" lIns="243750" spcFirstLastPara="1" rIns="243750" wrap="square" tIns="2437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i="0" sz="35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21" name="Google Shape;21;ge15f4fe3a4_1_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699949" y="13111008"/>
            <a:ext cx="1614930" cy="420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">
  <p:cSld name="Standard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/>
        </p:nvSpPr>
        <p:spPr>
          <a:xfrm>
            <a:off x="13411200" y="12974298"/>
            <a:ext cx="10258733" cy="400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December 2020 – CONFIDENTIAL  </a:t>
            </a:r>
            <a:r>
              <a:rPr b="0" i="0" lang="fr-FR" sz="2001" u="none" cap="none" strike="noStrike">
                <a:solidFill>
                  <a:srgbClr val="B4B4B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b="0" i="0" lang="fr-FR" sz="2001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fld id="{00000000-1234-1234-1234-123412341234}" type="slidenum">
              <a:rPr b="1" i="0" lang="fr-FR" sz="2001" u="none" cap="none" strike="noStrike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001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anchorCtr="0" anchor="t" bIns="223450" lIns="223450" spcFirstLastPara="1" rIns="223450" wrap="square" tIns="22345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Empty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ge15f4fe3a4_1_142"/>
          <p:cNvPicPr preferRelativeResize="0"/>
          <p:nvPr/>
        </p:nvPicPr>
        <p:blipFill rotWithShape="1">
          <a:blip r:embed="rId2">
            <a:alphaModFix amt="13000"/>
          </a:blip>
          <a:srcRect b="0" l="0" r="50243" t="0"/>
          <a:stretch/>
        </p:blipFill>
        <p:spPr>
          <a:xfrm>
            <a:off x="18444116" y="3"/>
            <a:ext cx="5933540" cy="137929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ge15f4fe3a4_1_142"/>
          <p:cNvSpPr txBox="1"/>
          <p:nvPr/>
        </p:nvSpPr>
        <p:spPr>
          <a:xfrm>
            <a:off x="13411200" y="12796499"/>
            <a:ext cx="1025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50" spcFirstLastPara="1" rIns="91450" wrap="square" tIns="457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ge15f4fe3a4_1_142"/>
          <p:cNvSpPr txBox="1"/>
          <p:nvPr/>
        </p:nvSpPr>
        <p:spPr>
          <a:xfrm>
            <a:off x="9769055" y="12972133"/>
            <a:ext cx="4839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  <a:r>
              <a:rPr b="0" i="0" lang="fr-FR" sz="2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2021 - Confidenti</a:t>
            </a:r>
            <a:r>
              <a:rPr lang="fr-FR" sz="2100"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b="0" i="0" lang="fr-FR" sz="2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endParaRPr b="0" i="0" sz="2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" name="Google Shape;33;ge15f4fe3a4_1_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99949" y="13111008"/>
            <a:ext cx="1614930" cy="42069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e15f4fe3a4_1_142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i="0" sz="3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15f4fe3a4_1_148"/>
          <p:cNvSpPr txBox="1"/>
          <p:nvPr>
            <p:ph type="title"/>
          </p:nvPr>
        </p:nvSpPr>
        <p:spPr>
          <a:xfrm>
            <a:off x="830984" y="1186733"/>
            <a:ext cx="227157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ge15f4fe3a4_1_148"/>
          <p:cNvSpPr txBox="1"/>
          <p:nvPr>
            <p:ph idx="1" type="body"/>
          </p:nvPr>
        </p:nvSpPr>
        <p:spPr>
          <a:xfrm>
            <a:off x="830984" y="3073267"/>
            <a:ext cx="22715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rmAutofit/>
          </a:bodyPr>
          <a:lstStyle>
            <a:lvl1pPr indent="-533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635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○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635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■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635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635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○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635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■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635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635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○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635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■"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ge15f4fe3a4_1_148"/>
          <p:cNvSpPr txBox="1"/>
          <p:nvPr>
            <p:ph idx="12" type="sldNum"/>
          </p:nvPr>
        </p:nvSpPr>
        <p:spPr>
          <a:xfrm>
            <a:off x="22587337" y="12435246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750" lIns="243750" spcFirstLastPara="1" rIns="243750" wrap="square" tIns="2437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9" name="Google Shape;39;ge15f4fe3a4_1_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498333" y="1956600"/>
            <a:ext cx="2551803" cy="1776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e en page personnalisée 1">
  <p:cSld name="CUSTOM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15f4fe3a4_1_153"/>
          <p:cNvSpPr txBox="1"/>
          <p:nvPr>
            <p:ph idx="12" type="sldNum"/>
          </p:nvPr>
        </p:nvSpPr>
        <p:spPr>
          <a:xfrm>
            <a:off x="22812149" y="12666270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">
  <p:cSld name="Standard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e15f4fe3a4_1_155"/>
          <p:cNvSpPr txBox="1"/>
          <p:nvPr/>
        </p:nvSpPr>
        <p:spPr>
          <a:xfrm>
            <a:off x="15973703" y="12796499"/>
            <a:ext cx="7696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50" spcFirstLastPara="1" rIns="91450" wrap="square" tIns="457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b="1" i="0" lang="fr-FR" sz="2100" u="none" cap="none" strike="noStrik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r>
              <a:rPr b="0" i="0" lang="fr-FR" sz="2100" u="none" cap="none" strike="noStrike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|  </a:t>
            </a:r>
            <a:r>
              <a:rPr b="0" i="0" lang="fr-FR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Septembre 2017</a:t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" name="Google Shape;44;ge15f4fe3a4_1_155"/>
          <p:cNvSpPr txBox="1"/>
          <p:nvPr>
            <p:ph idx="12" type="sldNum"/>
          </p:nvPr>
        </p:nvSpPr>
        <p:spPr>
          <a:xfrm>
            <a:off x="22812149" y="12666270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3450" lIns="223450" spcFirstLastPara="1" rIns="223450" wrap="square" tIns="223450">
            <a:noAutofit/>
          </a:bodyPr>
          <a:lstStyle>
            <a:lvl1pPr lvl="0" algn="r">
              <a:buNone/>
              <a:defRPr sz="3200">
                <a:solidFill>
                  <a:schemeClr val="tx1"/>
                </a:solidFill>
              </a:defRPr>
            </a:lvl1pPr>
            <a:lvl2pPr lvl="1" algn="r">
              <a:buNone/>
              <a:defRPr sz="3200">
                <a:solidFill>
                  <a:schemeClr val="tx1"/>
                </a:solidFill>
              </a:defRPr>
            </a:lvl2pPr>
            <a:lvl3pPr lvl="2" algn="r">
              <a:buNone/>
              <a:defRPr sz="3200">
                <a:solidFill>
                  <a:schemeClr val="tx1"/>
                </a:solidFill>
              </a:defRPr>
            </a:lvl3pPr>
            <a:lvl4pPr lvl="3" algn="r">
              <a:buNone/>
              <a:defRPr sz="3200">
                <a:solidFill>
                  <a:schemeClr val="tx1"/>
                </a:solidFill>
              </a:defRPr>
            </a:lvl4pPr>
            <a:lvl5pPr lvl="4" algn="r">
              <a:buNone/>
              <a:defRPr sz="3200">
                <a:solidFill>
                  <a:schemeClr val="tx1"/>
                </a:solidFill>
              </a:defRPr>
            </a:lvl5pPr>
            <a:lvl6pPr lvl="5" algn="r">
              <a:buNone/>
              <a:defRPr sz="3200">
                <a:solidFill>
                  <a:schemeClr val="tx1"/>
                </a:solidFill>
              </a:defRPr>
            </a:lvl6pPr>
            <a:lvl7pPr lvl="6" algn="r">
              <a:buNone/>
              <a:defRPr sz="3200">
                <a:solidFill>
                  <a:schemeClr val="tx1"/>
                </a:solidFill>
              </a:defRPr>
            </a:lvl7pPr>
            <a:lvl8pPr lvl="7" algn="r">
              <a:buNone/>
              <a:defRPr sz="3200">
                <a:solidFill>
                  <a:schemeClr val="tx1"/>
                </a:solidFill>
              </a:defRPr>
            </a:lvl8pPr>
            <a:lvl9pPr lvl="8" algn="r">
              <a:buNone/>
              <a:defRPr sz="32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/>
          <p:nvPr>
            <p:ph idx="12" type="sldNum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3450" lIns="223450" spcFirstLastPara="1" rIns="223450" wrap="square" tIns="223450">
            <a:noAutofit/>
          </a:bodyPr>
          <a:lstStyle>
            <a:lvl1pPr lvl="0" algn="r">
              <a:buNone/>
              <a:defRPr sz="3200">
                <a:solidFill>
                  <a:schemeClr val="tx1"/>
                </a:solidFill>
              </a:defRPr>
            </a:lvl1pPr>
            <a:lvl2pPr lvl="1" algn="r">
              <a:buNone/>
              <a:defRPr sz="3200">
                <a:solidFill>
                  <a:schemeClr val="tx1"/>
                </a:solidFill>
              </a:defRPr>
            </a:lvl2pPr>
            <a:lvl3pPr lvl="2" algn="r">
              <a:buNone/>
              <a:defRPr sz="3200">
                <a:solidFill>
                  <a:schemeClr val="tx1"/>
                </a:solidFill>
              </a:defRPr>
            </a:lvl3pPr>
            <a:lvl4pPr lvl="3" algn="r">
              <a:buNone/>
              <a:defRPr sz="3200">
                <a:solidFill>
                  <a:schemeClr val="tx1"/>
                </a:solidFill>
              </a:defRPr>
            </a:lvl4pPr>
            <a:lvl5pPr lvl="4" algn="r">
              <a:buNone/>
              <a:defRPr sz="3200">
                <a:solidFill>
                  <a:schemeClr val="tx1"/>
                </a:solidFill>
              </a:defRPr>
            </a:lvl5pPr>
            <a:lvl6pPr lvl="5" algn="r">
              <a:buNone/>
              <a:defRPr sz="3200">
                <a:solidFill>
                  <a:schemeClr val="tx1"/>
                </a:solidFill>
              </a:defRPr>
            </a:lvl6pPr>
            <a:lvl7pPr lvl="6" algn="r">
              <a:buNone/>
              <a:defRPr sz="3200">
                <a:solidFill>
                  <a:schemeClr val="tx1"/>
                </a:solidFill>
              </a:defRPr>
            </a:lvl7pPr>
            <a:lvl8pPr lvl="7" algn="r">
              <a:buNone/>
              <a:defRPr sz="3200">
                <a:solidFill>
                  <a:schemeClr val="tx1"/>
                </a:solidFill>
              </a:defRPr>
            </a:lvl8pPr>
            <a:lvl9pPr lvl="8" algn="r">
              <a:buNone/>
              <a:defRPr sz="32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e15f4fe3a4_1_140"/>
          <p:cNvSpPr txBox="1"/>
          <p:nvPr>
            <p:ph idx="12" type="sldNum"/>
          </p:nvPr>
        </p:nvSpPr>
        <p:spPr>
          <a:xfrm>
            <a:off x="22812149" y="12666270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Relationship Id="rId7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53.png"/><Relationship Id="rId13" Type="http://schemas.openxmlformats.org/officeDocument/2006/relationships/image" Target="../media/image55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Relationship Id="rId7" Type="http://schemas.openxmlformats.org/officeDocument/2006/relationships/image" Target="../media/image46.png"/><Relationship Id="rId8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71.jpg"/><Relationship Id="rId22" Type="http://schemas.openxmlformats.org/officeDocument/2006/relationships/image" Target="../media/image81.png"/><Relationship Id="rId21" Type="http://schemas.openxmlformats.org/officeDocument/2006/relationships/image" Target="../media/image77.png"/><Relationship Id="rId24" Type="http://schemas.openxmlformats.org/officeDocument/2006/relationships/image" Target="../media/image84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9" Type="http://schemas.openxmlformats.org/officeDocument/2006/relationships/image" Target="../media/image57.jpg"/><Relationship Id="rId26" Type="http://schemas.openxmlformats.org/officeDocument/2006/relationships/image" Target="../media/image73.png"/><Relationship Id="rId25" Type="http://schemas.openxmlformats.org/officeDocument/2006/relationships/image" Target="../media/image83.jpg"/><Relationship Id="rId28" Type="http://schemas.openxmlformats.org/officeDocument/2006/relationships/image" Target="../media/image80.png"/><Relationship Id="rId27" Type="http://schemas.openxmlformats.org/officeDocument/2006/relationships/image" Target="../media/image79.png"/><Relationship Id="rId5" Type="http://schemas.openxmlformats.org/officeDocument/2006/relationships/image" Target="../media/image61.jpg"/><Relationship Id="rId6" Type="http://schemas.openxmlformats.org/officeDocument/2006/relationships/image" Target="../media/image63.png"/><Relationship Id="rId29" Type="http://schemas.openxmlformats.org/officeDocument/2006/relationships/image" Target="../media/image78.jpg"/><Relationship Id="rId7" Type="http://schemas.openxmlformats.org/officeDocument/2006/relationships/image" Target="../media/image58.jpg"/><Relationship Id="rId8" Type="http://schemas.openxmlformats.org/officeDocument/2006/relationships/image" Target="../media/image64.jpg"/><Relationship Id="rId30" Type="http://schemas.openxmlformats.org/officeDocument/2006/relationships/image" Target="../media/image86.png"/><Relationship Id="rId11" Type="http://schemas.openxmlformats.org/officeDocument/2006/relationships/image" Target="../media/image67.jpg"/><Relationship Id="rId10" Type="http://schemas.openxmlformats.org/officeDocument/2006/relationships/image" Target="../media/image70.png"/><Relationship Id="rId13" Type="http://schemas.openxmlformats.org/officeDocument/2006/relationships/image" Target="../media/image66.png"/><Relationship Id="rId12" Type="http://schemas.openxmlformats.org/officeDocument/2006/relationships/image" Target="../media/image76.png"/><Relationship Id="rId15" Type="http://schemas.openxmlformats.org/officeDocument/2006/relationships/image" Target="../media/image68.png"/><Relationship Id="rId14" Type="http://schemas.openxmlformats.org/officeDocument/2006/relationships/image" Target="../media/image62.png"/><Relationship Id="rId17" Type="http://schemas.openxmlformats.org/officeDocument/2006/relationships/image" Target="../media/image69.png"/><Relationship Id="rId16" Type="http://schemas.openxmlformats.org/officeDocument/2006/relationships/image" Target="../media/image65.png"/><Relationship Id="rId19" Type="http://schemas.openxmlformats.org/officeDocument/2006/relationships/image" Target="../media/image75.gif"/><Relationship Id="rId18" Type="http://schemas.openxmlformats.org/officeDocument/2006/relationships/image" Target="../media/image7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4.jpg"/><Relationship Id="rId11" Type="http://schemas.openxmlformats.org/officeDocument/2006/relationships/image" Target="../media/image18.jpg"/><Relationship Id="rId10" Type="http://schemas.openxmlformats.org/officeDocument/2006/relationships/image" Target="../media/image14.jpg"/><Relationship Id="rId12" Type="http://schemas.openxmlformats.org/officeDocument/2006/relationships/image" Target="../media/image19.jpg"/><Relationship Id="rId9" Type="http://schemas.openxmlformats.org/officeDocument/2006/relationships/image" Target="../media/image7.jpg"/><Relationship Id="rId5" Type="http://schemas.openxmlformats.org/officeDocument/2006/relationships/image" Target="../media/image17.png"/><Relationship Id="rId6" Type="http://schemas.openxmlformats.org/officeDocument/2006/relationships/image" Target="../media/image16.jpg"/><Relationship Id="rId7" Type="http://schemas.openxmlformats.org/officeDocument/2006/relationships/image" Target="../media/image6.jp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7" Type="http://schemas.openxmlformats.org/officeDocument/2006/relationships/image" Target="../media/image33.png"/><Relationship Id="rId8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e15f4fe3a4_1_0"/>
          <p:cNvSpPr/>
          <p:nvPr/>
        </p:nvSpPr>
        <p:spPr>
          <a:xfrm rot="5400000">
            <a:off x="3117702" y="-1200000"/>
            <a:ext cx="11798400" cy="18033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124A87"/>
          </a:solidFill>
          <a:ln cap="flat" cmpd="sng" w="9525">
            <a:solidFill>
              <a:srgbClr val="124A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50;ge15f4fe3a4_1_0"/>
          <p:cNvGrpSpPr/>
          <p:nvPr/>
        </p:nvGrpSpPr>
        <p:grpSpPr>
          <a:xfrm>
            <a:off x="1627140" y="4933490"/>
            <a:ext cx="6249671" cy="6000269"/>
            <a:chOff x="1292592" y="3595353"/>
            <a:chExt cx="5809864" cy="5473699"/>
          </a:xfrm>
        </p:grpSpPr>
        <p:pic>
          <p:nvPicPr>
            <p:cNvPr id="51" name="Google Shape;51;ge15f4fe3a4_1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93611" y="3595353"/>
              <a:ext cx="5638000" cy="3999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ge15f4fe3a4_1_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2592" y="7794959"/>
              <a:ext cx="5809864" cy="1274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" name="Google Shape;53;ge15f4fe3a4_1_0"/>
          <p:cNvSpPr txBox="1"/>
          <p:nvPr/>
        </p:nvSpPr>
        <p:spPr>
          <a:xfrm>
            <a:off x="9780586" y="4456400"/>
            <a:ext cx="6596700" cy="69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The digital                       Platform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trains people in the creative industries in Africa</a:t>
            </a:r>
            <a:endParaRPr sz="6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" name="Google Shape;54;ge15f4fe3a4_1_0"/>
          <p:cNvPicPr preferRelativeResize="0"/>
          <p:nvPr/>
        </p:nvPicPr>
        <p:blipFill rotWithShape="1">
          <a:blip r:embed="rId5">
            <a:alphaModFix/>
          </a:blip>
          <a:srcRect b="0" l="2874" r="0" t="0"/>
          <a:stretch/>
        </p:blipFill>
        <p:spPr>
          <a:xfrm>
            <a:off x="18544600" y="2293775"/>
            <a:ext cx="4997350" cy="104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e15f4fe3a4_1_0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ctr" bIns="243750" lIns="243750" spcFirstLastPara="1" rIns="243750" wrap="square" tIns="2437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38cb6c7da_1_48"/>
          <p:cNvSpPr/>
          <p:nvPr/>
        </p:nvSpPr>
        <p:spPr>
          <a:xfrm>
            <a:off x="4084667" y="1407094"/>
            <a:ext cx="16235400" cy="19389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benefit from strategic partnerships with </a:t>
            </a:r>
            <a:r>
              <a:rPr lang="fr-FR" sz="4000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Asfored</a:t>
            </a: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EMIC, La Fémis, Skillsday, etc., which give us access to a catalog of more than 500 training courses that we will digitize progressively</a:t>
            </a:r>
            <a:endParaRPr b="0" i="0" sz="4000" u="none" cap="none" strike="noStrike">
              <a:solidFill>
                <a:srgbClr val="1818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e38cb6c7da_1_48"/>
          <p:cNvSpPr txBox="1"/>
          <p:nvPr/>
        </p:nvSpPr>
        <p:spPr>
          <a:xfrm>
            <a:off x="8950088" y="3891525"/>
            <a:ext cx="7795200" cy="89277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FR" sz="3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LAFAAAC now offers more than 50 training courses in 6 different fields 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FR" sz="3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These trainings were created with the expert help of our partners and « localised » to fit with the needs of our targets in Africa</a:t>
            </a:r>
            <a:endParaRPr b="0" i="0" sz="3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b="0" i="0" lang="fr-FR" sz="3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will enrich this catalog with a minimum of twenty training courses per year and we aim to cover all the creative industries. </a:t>
            </a:r>
            <a:endParaRPr b="0" i="0" sz="30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Char char="•"/>
            </a:pPr>
            <a:r>
              <a:rPr lang="fr-FR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Soon, we will have more trainings about musique, fashion and the entrepreneurial culture market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ge38cb6c7da_1_48"/>
          <p:cNvSpPr txBox="1"/>
          <p:nvPr/>
        </p:nvSpPr>
        <p:spPr>
          <a:xfrm>
            <a:off x="9471738" y="3911637"/>
            <a:ext cx="6297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37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trainings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e38cb6c7da_1_48"/>
          <p:cNvSpPr txBox="1"/>
          <p:nvPr/>
        </p:nvSpPr>
        <p:spPr>
          <a:xfrm>
            <a:off x="319775" y="199600"/>
            <a:ext cx="8432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catalog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34" name="Google Shape;234;ge38cb6c7da_1_48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ge38cb6c7da_1_48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236" name="Google Shape;236;ge38cb6c7da_1_48"/>
          <p:cNvPicPr preferRelativeResize="0"/>
          <p:nvPr/>
        </p:nvPicPr>
        <p:blipFill rotWithShape="1">
          <a:blip r:embed="rId3">
            <a:alphaModFix/>
          </a:blip>
          <a:srcRect b="16139" l="31651" r="35902" t="18912"/>
          <a:stretch/>
        </p:blipFill>
        <p:spPr>
          <a:xfrm>
            <a:off x="3982325" y="4513099"/>
            <a:ext cx="4870200" cy="682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e38cb6c7da_1_48"/>
          <p:cNvPicPr preferRelativeResize="0"/>
          <p:nvPr/>
        </p:nvPicPr>
        <p:blipFill rotWithShape="1">
          <a:blip r:embed="rId4">
            <a:alphaModFix/>
          </a:blip>
          <a:srcRect b="13983" l="34564" r="36229" t="22973"/>
          <a:stretch/>
        </p:blipFill>
        <p:spPr>
          <a:xfrm>
            <a:off x="154000" y="3710375"/>
            <a:ext cx="5311401" cy="802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e38cb6c7da_1_48"/>
          <p:cNvPicPr preferRelativeResize="0"/>
          <p:nvPr/>
        </p:nvPicPr>
        <p:blipFill rotWithShape="1">
          <a:blip r:embed="rId5">
            <a:alphaModFix/>
          </a:blip>
          <a:srcRect b="16075" l="38341" r="33177" t="20984"/>
          <a:stretch/>
        </p:blipFill>
        <p:spPr>
          <a:xfrm>
            <a:off x="16842850" y="5894651"/>
            <a:ext cx="3518577" cy="544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e38cb6c7da_1_48"/>
          <p:cNvPicPr preferRelativeResize="0"/>
          <p:nvPr/>
        </p:nvPicPr>
        <p:blipFill rotWithShape="1">
          <a:blip r:embed="rId6">
            <a:alphaModFix/>
          </a:blip>
          <a:srcRect b="15019" l="38210" r="38480" t="23702"/>
          <a:stretch/>
        </p:blipFill>
        <p:spPr>
          <a:xfrm>
            <a:off x="19560150" y="6911725"/>
            <a:ext cx="2405176" cy="44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e38cb6c7da_1_48"/>
          <p:cNvPicPr preferRelativeResize="0"/>
          <p:nvPr/>
        </p:nvPicPr>
        <p:blipFill rotWithShape="1">
          <a:blip r:embed="rId7">
            <a:alphaModFix/>
          </a:blip>
          <a:srcRect b="15727" l="39868" r="39287" t="21438"/>
          <a:stretch/>
        </p:blipFill>
        <p:spPr>
          <a:xfrm>
            <a:off x="21965325" y="7337250"/>
            <a:ext cx="1830077" cy="386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e15f4fe3a4_1_331"/>
          <p:cNvSpPr/>
          <p:nvPr/>
        </p:nvSpPr>
        <p:spPr>
          <a:xfrm>
            <a:off x="462301" y="1646194"/>
            <a:ext cx="20637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annual production is continuous and in search of permanent diversification to address the needs of the market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e15f4fe3a4_1_331"/>
          <p:cNvSpPr/>
          <p:nvPr/>
        </p:nvSpPr>
        <p:spPr>
          <a:xfrm>
            <a:off x="-496988" y="6756506"/>
            <a:ext cx="1238100" cy="1238100"/>
          </a:xfrm>
          <a:prstGeom prst="diamond">
            <a:avLst/>
          </a:prstGeom>
          <a:solidFill>
            <a:schemeClr val="accent1"/>
          </a:solidFill>
          <a:ln cap="flat" cmpd="sng" w="190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e15f4fe3a4_1_331"/>
          <p:cNvSpPr txBox="1"/>
          <p:nvPr/>
        </p:nvSpPr>
        <p:spPr>
          <a:xfrm rot="5400000">
            <a:off x="22406400" y="1156288"/>
            <a:ext cx="228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PARTENARIATS  </a:t>
            </a:r>
            <a:r>
              <a:rPr b="1" baseline="30000" i="0" lang="fr-FR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microphone&#10;&#10;Description automatically generated" id="248" name="Google Shape;248;ge15f4fe3a4_1_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8136" y="3357682"/>
            <a:ext cx="314587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holding, person&#10;&#10;Description automatically generated" id="249" name="Google Shape;249;ge15f4fe3a4_1_3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8627" y="3349633"/>
            <a:ext cx="314587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at a table&#10;&#10;Description automatically generated" id="250" name="Google Shape;250;ge15f4fe3a4_1_3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37645" y="3357967"/>
            <a:ext cx="314587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e15f4fe3a4_1_3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29118" y="3357967"/>
            <a:ext cx="314587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, sign, game&#10;&#10;Description automatically generated" id="252" name="Google Shape;252;ge15f4fe3a4_1_3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07155" y="3357682"/>
            <a:ext cx="3147073" cy="228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ge15f4fe3a4_1_331"/>
          <p:cNvGrpSpPr/>
          <p:nvPr/>
        </p:nvGrpSpPr>
        <p:grpSpPr>
          <a:xfrm>
            <a:off x="2044312" y="6024772"/>
            <a:ext cx="3450625" cy="5616484"/>
            <a:chOff x="156131" y="4288438"/>
            <a:chExt cx="7020601" cy="8283900"/>
          </a:xfrm>
        </p:grpSpPr>
        <p:sp>
          <p:nvSpPr>
            <p:cNvPr id="254" name="Google Shape;254;ge15f4fe3a4_1_331"/>
            <p:cNvSpPr/>
            <p:nvPr/>
          </p:nvSpPr>
          <p:spPr>
            <a:xfrm rot="10800000">
              <a:off x="753364" y="4288438"/>
              <a:ext cx="63822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ge15f4fe3a4_1_331"/>
            <p:cNvSpPr/>
            <p:nvPr/>
          </p:nvSpPr>
          <p:spPr>
            <a:xfrm>
              <a:off x="6721932" y="4531492"/>
              <a:ext cx="4548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e15f4fe3a4_1_331"/>
            <p:cNvSpPr/>
            <p:nvPr/>
          </p:nvSpPr>
          <p:spPr>
            <a:xfrm>
              <a:off x="156131" y="7811268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ge15f4fe3a4_1_331"/>
          <p:cNvGrpSpPr/>
          <p:nvPr/>
        </p:nvGrpSpPr>
        <p:grpSpPr>
          <a:xfrm>
            <a:off x="5437876" y="6024772"/>
            <a:ext cx="3406338" cy="5616484"/>
            <a:chOff x="156131" y="4288438"/>
            <a:chExt cx="6930495" cy="8283900"/>
          </a:xfrm>
        </p:grpSpPr>
        <p:sp>
          <p:nvSpPr>
            <p:cNvPr id="258" name="Google Shape;258;ge15f4fe3a4_1_331"/>
            <p:cNvSpPr/>
            <p:nvPr/>
          </p:nvSpPr>
          <p:spPr>
            <a:xfrm rot="10800000">
              <a:off x="753626" y="4288438"/>
              <a:ext cx="63330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ge15f4fe3a4_1_331"/>
            <p:cNvSpPr/>
            <p:nvPr/>
          </p:nvSpPr>
          <p:spPr>
            <a:xfrm>
              <a:off x="4835077" y="4572000"/>
              <a:ext cx="18681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e15f4fe3a4_1_331"/>
            <p:cNvSpPr/>
            <p:nvPr/>
          </p:nvSpPr>
          <p:spPr>
            <a:xfrm>
              <a:off x="156131" y="7811268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ge15f4fe3a4_1_331"/>
          <p:cNvGrpSpPr/>
          <p:nvPr/>
        </p:nvGrpSpPr>
        <p:grpSpPr>
          <a:xfrm>
            <a:off x="8784796" y="6024772"/>
            <a:ext cx="3423830" cy="5616484"/>
            <a:chOff x="156131" y="4288438"/>
            <a:chExt cx="6966084" cy="8283900"/>
          </a:xfrm>
        </p:grpSpPr>
        <p:sp>
          <p:nvSpPr>
            <p:cNvPr id="262" name="Google Shape;262;ge15f4fe3a4_1_331"/>
            <p:cNvSpPr/>
            <p:nvPr/>
          </p:nvSpPr>
          <p:spPr>
            <a:xfrm rot="10800000">
              <a:off x="753515" y="4288438"/>
              <a:ext cx="63687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ge15f4fe3a4_1_331"/>
            <p:cNvSpPr/>
            <p:nvPr/>
          </p:nvSpPr>
          <p:spPr>
            <a:xfrm>
              <a:off x="4835077" y="4572000"/>
              <a:ext cx="18681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ge15f4fe3a4_1_331"/>
            <p:cNvSpPr/>
            <p:nvPr/>
          </p:nvSpPr>
          <p:spPr>
            <a:xfrm>
              <a:off x="156131" y="7811268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ge15f4fe3a4_1_331"/>
          <p:cNvGrpSpPr/>
          <p:nvPr/>
        </p:nvGrpSpPr>
        <p:grpSpPr>
          <a:xfrm>
            <a:off x="12214001" y="6052235"/>
            <a:ext cx="3398444" cy="5616484"/>
            <a:chOff x="156131" y="4288438"/>
            <a:chExt cx="6914433" cy="8283900"/>
          </a:xfrm>
        </p:grpSpPr>
        <p:sp>
          <p:nvSpPr>
            <p:cNvPr id="266" name="Google Shape;266;ge15f4fe3a4_1_331"/>
            <p:cNvSpPr/>
            <p:nvPr/>
          </p:nvSpPr>
          <p:spPr>
            <a:xfrm rot="10800000">
              <a:off x="753436" y="4288438"/>
              <a:ext cx="62577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e15f4fe3a4_1_331"/>
            <p:cNvSpPr/>
            <p:nvPr/>
          </p:nvSpPr>
          <p:spPr>
            <a:xfrm>
              <a:off x="6892364" y="4571999"/>
              <a:ext cx="1782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e15f4fe3a4_1_331"/>
            <p:cNvSpPr/>
            <p:nvPr/>
          </p:nvSpPr>
          <p:spPr>
            <a:xfrm>
              <a:off x="156131" y="7811268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ge15f4fe3a4_1_331"/>
          <p:cNvSpPr txBox="1"/>
          <p:nvPr/>
        </p:nvSpPr>
        <p:spPr>
          <a:xfrm>
            <a:off x="2391652" y="6382690"/>
            <a:ext cx="3016800" cy="49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E-reputation: regaining control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 the art of correction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From the idea to the creation of a publishing house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 into the world of comics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Discovering paper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ge15f4fe3a4_1_331"/>
          <p:cNvSpPr txBox="1"/>
          <p:nvPr/>
        </p:nvSpPr>
        <p:spPr>
          <a:xfrm>
            <a:off x="5868356" y="6382707"/>
            <a:ext cx="29502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faded make-up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Preparing make-up for white men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Natural and sophisticated makeup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Preparing makeup for black women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be a chief make-up artist on a set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ge15f4fe3a4_1_331"/>
          <p:cNvSpPr/>
          <p:nvPr/>
        </p:nvSpPr>
        <p:spPr>
          <a:xfrm>
            <a:off x="8765530" y="6217244"/>
            <a:ext cx="165600" cy="528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e15f4fe3a4_1_331"/>
          <p:cNvSpPr txBox="1"/>
          <p:nvPr/>
        </p:nvSpPr>
        <p:spPr>
          <a:xfrm>
            <a:off x="9268797" y="6382707"/>
            <a:ext cx="3015600" cy="59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Radio media in the 21st century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Information on the radio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Animate the 4 main types of radio programs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Rules and techniques of radio animation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Practice the different types of radio writing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fundamentals of radio writing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ge15f4fe3a4_1_331"/>
          <p:cNvSpPr/>
          <p:nvPr/>
        </p:nvSpPr>
        <p:spPr>
          <a:xfrm>
            <a:off x="12212763" y="6152037"/>
            <a:ext cx="88800" cy="528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e15f4fe3a4_1_331"/>
          <p:cNvSpPr txBox="1"/>
          <p:nvPr/>
        </p:nvSpPr>
        <p:spPr>
          <a:xfrm>
            <a:off x="12657108" y="6382697"/>
            <a:ext cx="3054900" cy="6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marketing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Succeed in commercial negotiations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Preparing  your commercial pitch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Being a manager: acting and making others act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management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and branding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at the service of retail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63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100"/>
              <a:buFont typeface="Arial"/>
              <a:buChar char="•"/>
            </a:pPr>
            <a:r>
              <a:rPr b="0" i="0" lang="fr-FR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ge15f4fe3a4_1_331"/>
          <p:cNvSpPr txBox="1"/>
          <p:nvPr/>
        </p:nvSpPr>
        <p:spPr>
          <a:xfrm>
            <a:off x="16160488" y="6228800"/>
            <a:ext cx="28845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Being a producer and starting  in co-production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Succeeding  in international co-production contracts.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Elaborating  a development budget and a quote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2000"/>
              <a:buFont typeface="Arial"/>
              <a:buChar char="•"/>
            </a:pPr>
            <a:r>
              <a:rPr b="0" i="0" lang="fr-FR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Financing your co-production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icture containing person, indoor, person, table&#10;&#10;Description automatically generated" id="276" name="Google Shape;276;ge15f4fe3a4_1_3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07623" y="3349633"/>
            <a:ext cx="3155500" cy="2294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gn on the side of a building&#10;&#10;Description automatically generated" id="277" name="Google Shape;277;ge15f4fe3a4_1_3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21564" y="3349633"/>
            <a:ext cx="3144430" cy="228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, indoor, table&#10;&#10;Description automatically generated" id="278" name="Google Shape;278;ge15f4fe3a4_1_3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414044" y="3358281"/>
            <a:ext cx="3147075" cy="2287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microphone&#10;&#10;Description automatically generated" id="279" name="Google Shape;279;ge15f4fe3a4_1_3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071964" y="3347396"/>
            <a:ext cx="3165645" cy="2301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sign&#10;&#10;Description automatically generated" id="280" name="Google Shape;280;ge15f4fe3a4_1_3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783552" y="3349633"/>
            <a:ext cx="3155500" cy="229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e15f4fe3a4_1_331"/>
          <p:cNvSpPr txBox="1"/>
          <p:nvPr/>
        </p:nvSpPr>
        <p:spPr>
          <a:xfrm>
            <a:off x="319775" y="199600"/>
            <a:ext cx="8432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details of our training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2" name="Google Shape;282;ge15f4fe3a4_1_331"/>
          <p:cNvCxnSpPr>
            <a:stCxn id="281" idx="1"/>
          </p:cNvCxnSpPr>
          <p:nvPr/>
        </p:nvCxnSpPr>
        <p:spPr>
          <a:xfrm>
            <a:off x="319775" y="9229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ge15f4fe3a4_1_331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4" name="Google Shape;284;ge15f4fe3a4_1_3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177850" y="3345613"/>
            <a:ext cx="3155500" cy="22940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ge15f4fe3a4_1_331"/>
          <p:cNvGrpSpPr/>
          <p:nvPr/>
        </p:nvGrpSpPr>
        <p:grpSpPr>
          <a:xfrm>
            <a:off x="18895325" y="5987405"/>
            <a:ext cx="3398444" cy="5616484"/>
            <a:chOff x="156131" y="4288438"/>
            <a:chExt cx="6914433" cy="8283900"/>
          </a:xfrm>
        </p:grpSpPr>
        <p:sp>
          <p:nvSpPr>
            <p:cNvPr id="286" name="Google Shape;286;ge15f4fe3a4_1_331"/>
            <p:cNvSpPr/>
            <p:nvPr/>
          </p:nvSpPr>
          <p:spPr>
            <a:xfrm rot="10800000">
              <a:off x="753436" y="4288438"/>
              <a:ext cx="62577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ge15f4fe3a4_1_331"/>
            <p:cNvSpPr/>
            <p:nvPr/>
          </p:nvSpPr>
          <p:spPr>
            <a:xfrm>
              <a:off x="6892364" y="4571999"/>
              <a:ext cx="1782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ge15f4fe3a4_1_331"/>
            <p:cNvSpPr/>
            <p:nvPr/>
          </p:nvSpPr>
          <p:spPr>
            <a:xfrm>
              <a:off x="156131" y="7811268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ge15f4fe3a4_1_331"/>
          <p:cNvGrpSpPr/>
          <p:nvPr/>
        </p:nvGrpSpPr>
        <p:grpSpPr>
          <a:xfrm>
            <a:off x="15656650" y="5227084"/>
            <a:ext cx="3425681" cy="6441630"/>
            <a:chOff x="100714" y="4571999"/>
            <a:chExt cx="6969850" cy="9500929"/>
          </a:xfrm>
        </p:grpSpPr>
        <p:sp>
          <p:nvSpPr>
            <p:cNvPr id="290" name="Google Shape;290;ge15f4fe3a4_1_331"/>
            <p:cNvSpPr/>
            <p:nvPr/>
          </p:nvSpPr>
          <p:spPr>
            <a:xfrm rot="10800000">
              <a:off x="684387" y="5789028"/>
              <a:ext cx="62577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ge15f4fe3a4_1_331"/>
            <p:cNvSpPr/>
            <p:nvPr/>
          </p:nvSpPr>
          <p:spPr>
            <a:xfrm>
              <a:off x="6892364" y="4571999"/>
              <a:ext cx="1782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e15f4fe3a4_1_331"/>
            <p:cNvSpPr/>
            <p:nvPr/>
          </p:nvSpPr>
          <p:spPr>
            <a:xfrm>
              <a:off x="100714" y="9271427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ge15f4fe3a4_1_331"/>
          <p:cNvSpPr txBox="1"/>
          <p:nvPr/>
        </p:nvSpPr>
        <p:spPr>
          <a:xfrm>
            <a:off x="19493500" y="6138775"/>
            <a:ext cx="25791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1400"/>
              <a:buFont typeface="Century Gothic"/>
              <a:buChar char="●"/>
            </a:pPr>
            <a:r>
              <a:rPr lang="fr-FR" sz="21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character</a:t>
            </a:r>
            <a:endParaRPr sz="21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1400"/>
              <a:buFont typeface="Century Gothic"/>
              <a:buChar char="●"/>
            </a:pPr>
            <a:r>
              <a:rPr lang="fr-FR" sz="21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Bible</a:t>
            </a:r>
            <a:endParaRPr sz="21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1400"/>
              <a:buFont typeface="Century Gothic"/>
              <a:buChar char="●"/>
            </a:pPr>
            <a:r>
              <a:rPr lang="fr-FR" sz="21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episode</a:t>
            </a:r>
            <a:endParaRPr sz="21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1600"/>
              <a:buFont typeface="Century Gothic"/>
              <a:buChar char="●"/>
            </a:pPr>
            <a:r>
              <a:rPr lang="fr-FR" sz="21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scene</a:t>
            </a:r>
            <a:endParaRPr sz="21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1400"/>
              <a:buFont typeface="Century Gothic"/>
              <a:buChar char="●"/>
            </a:pPr>
            <a:r>
              <a:rPr lang="fr-FR" sz="21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screenwriter's tools</a:t>
            </a:r>
            <a:endParaRPr sz="21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1600"/>
              <a:buFont typeface="Century Gothic"/>
              <a:buChar char="●"/>
            </a:pPr>
            <a:r>
              <a:rPr lang="fr-FR" sz="21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...</a:t>
            </a:r>
            <a:endParaRPr sz="2100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ge15f4fe3a4_1_331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e3ae0d4eb8_0_7"/>
          <p:cNvSpPr/>
          <p:nvPr/>
        </p:nvSpPr>
        <p:spPr>
          <a:xfrm>
            <a:off x="23051862" y="199600"/>
            <a:ext cx="10494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</a:t>
            </a:r>
            <a:endParaRPr b="1" i="0" sz="29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ge3ae0d4eb8_0_7"/>
          <p:cNvSpPr txBox="1"/>
          <p:nvPr/>
        </p:nvSpPr>
        <p:spPr>
          <a:xfrm>
            <a:off x="319775" y="199600"/>
            <a:ext cx="8432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first results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1" name="Google Shape;301;ge3ae0d4eb8_0_7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ge3ae0d4eb8_0_7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03" name="Google Shape;303;ge3ae0d4eb8_0_7"/>
          <p:cNvSpPr txBox="1"/>
          <p:nvPr/>
        </p:nvSpPr>
        <p:spPr>
          <a:xfrm>
            <a:off x="1790334" y="1081333"/>
            <a:ext cx="20478600" cy="19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fr-FR" sz="4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 </a:t>
            </a:r>
            <a:r>
              <a:rPr lang="fr-FR" sz="43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our trainings in</a:t>
            </a:r>
            <a:r>
              <a:rPr b="0" i="0" lang="fr-FR" sz="4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Nig</a:t>
            </a:r>
            <a:r>
              <a:rPr lang="fr-FR" sz="43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b="0" i="0" lang="fr-FR" sz="4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ia :</a:t>
            </a:r>
            <a:r>
              <a:rPr b="1" i="0" lang="fr-FR" sz="4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0" sz="43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lang="fr-FR" sz="43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fundamentals of the serial script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e3ae0d4eb8_0_7"/>
          <p:cNvSpPr/>
          <p:nvPr/>
        </p:nvSpPr>
        <p:spPr>
          <a:xfrm>
            <a:off x="3000418" y="3817333"/>
            <a:ext cx="18376800" cy="8549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6464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1" sz="3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5" name="Google Shape;305;ge3ae0d4eb8_0_7"/>
          <p:cNvSpPr txBox="1"/>
          <p:nvPr/>
        </p:nvSpPr>
        <p:spPr>
          <a:xfrm>
            <a:off x="3540478" y="4147733"/>
            <a:ext cx="176259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training of</a:t>
            </a: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50H</a:t>
            </a: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train script writers of </a:t>
            </a:r>
            <a:r>
              <a:rPr b="1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Nollywood</a:t>
            </a: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write serial script.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e3ae0d4eb8_0_7"/>
          <p:cNvSpPr txBox="1"/>
          <p:nvPr/>
        </p:nvSpPr>
        <p:spPr>
          <a:xfrm>
            <a:off x="3297408" y="9779867"/>
            <a:ext cx="3791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fr-FR" sz="5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120k€</a:t>
            </a:r>
            <a:endParaRPr b="1" i="0" sz="53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revenus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e3ae0d4eb8_0_7"/>
          <p:cNvPicPr preferRelativeResize="0"/>
          <p:nvPr/>
        </p:nvPicPr>
        <p:blipFill rotWithShape="1">
          <a:blip r:embed="rId3">
            <a:alphaModFix/>
          </a:blip>
          <a:srcRect b="30757" l="0" r="0" t="0"/>
          <a:stretch/>
        </p:blipFill>
        <p:spPr>
          <a:xfrm>
            <a:off x="4259938" y="5384461"/>
            <a:ext cx="1817279" cy="1295401"/>
          </a:xfrm>
          <a:prstGeom prst="rect">
            <a:avLst/>
          </a:prstGeom>
          <a:noFill/>
          <a:ln cap="flat" cmpd="sng" w="19050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8" name="Google Shape;308;ge3ae0d4eb8_0_7"/>
          <p:cNvSpPr/>
          <p:nvPr/>
        </p:nvSpPr>
        <p:spPr>
          <a:xfrm>
            <a:off x="4025285" y="6801133"/>
            <a:ext cx="2336100" cy="86160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9525">
            <a:solidFill>
              <a:srgbClr val="0E2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Arial"/>
              <a:buNone/>
            </a:pPr>
            <a:r>
              <a:rPr b="1" lang="fr-FR" sz="3700">
                <a:solidFill>
                  <a:srgbClr val="F0F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Lessor</a:t>
            </a:r>
            <a:endParaRPr b="1" i="0" sz="3700" u="none" cap="none" strike="noStrike"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ge3ae0d4eb8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5784" y="8476467"/>
            <a:ext cx="1295063" cy="1295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e3ae0d4eb8_0_7"/>
          <p:cNvSpPr txBox="1"/>
          <p:nvPr/>
        </p:nvSpPr>
        <p:spPr>
          <a:xfrm>
            <a:off x="7706793" y="9779867"/>
            <a:ext cx="3791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fr-FR" sz="5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+300</a:t>
            </a:r>
            <a:endParaRPr b="1" i="0" sz="53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registered students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e3ae0d4eb8_0_7"/>
          <p:cNvSpPr txBox="1"/>
          <p:nvPr/>
        </p:nvSpPr>
        <p:spPr>
          <a:xfrm>
            <a:off x="11349710" y="9886400"/>
            <a:ext cx="4388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1" i="0" lang="fr-FR" sz="53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90% </a:t>
            </a:r>
            <a:endParaRPr b="1" i="0" sz="53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7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 have skills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e3ae0d4eb8_0_7"/>
          <p:cNvPicPr preferRelativeResize="0"/>
          <p:nvPr/>
        </p:nvPicPr>
        <p:blipFill rotWithShape="1">
          <a:blip r:embed="rId5">
            <a:alphaModFix/>
          </a:blip>
          <a:srcRect b="28706" l="0" r="0" t="31813"/>
          <a:stretch/>
        </p:blipFill>
        <p:spPr>
          <a:xfrm>
            <a:off x="7885151" y="5665368"/>
            <a:ext cx="2584727" cy="102070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e3ae0d4eb8_0_7"/>
          <p:cNvSpPr/>
          <p:nvPr/>
        </p:nvSpPr>
        <p:spPr>
          <a:xfrm>
            <a:off x="7884946" y="6801133"/>
            <a:ext cx="7571700" cy="861600"/>
          </a:xfrm>
          <a:prstGeom prst="roundRect">
            <a:avLst>
              <a:gd fmla="val 16667" name="adj"/>
            </a:avLst>
          </a:prstGeom>
          <a:solidFill>
            <a:srgbClr val="002060"/>
          </a:solidFill>
          <a:ln cap="flat" cmpd="sng" w="9525">
            <a:solidFill>
              <a:srgbClr val="0E21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Arial"/>
              <a:buNone/>
            </a:pPr>
            <a:r>
              <a:rPr b="1" lang="fr-FR" sz="3700">
                <a:solidFill>
                  <a:srgbClr val="F0F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</a:t>
            </a:r>
            <a:endParaRPr b="1" i="0" sz="3700" u="none" cap="none" strike="noStrike"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e3ae0d4eb8_0_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12299" y="8171771"/>
            <a:ext cx="1904304" cy="19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e3ae0d4eb8_0_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47531" y="5983253"/>
            <a:ext cx="2336192" cy="70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e3ae0d4eb8_0_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849091" y="8476467"/>
            <a:ext cx="1497143" cy="149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e3ae0d4eb8_0_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720585" y="5578045"/>
            <a:ext cx="2584661" cy="110799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e3ae0d4eb8_0_7"/>
          <p:cNvSpPr/>
          <p:nvPr/>
        </p:nvSpPr>
        <p:spPr>
          <a:xfrm>
            <a:off x="16297550" y="5232875"/>
            <a:ext cx="5079600" cy="6572700"/>
          </a:xfrm>
          <a:prstGeom prst="roundRect">
            <a:avLst>
              <a:gd fmla="val 16667" name="adj"/>
            </a:avLst>
          </a:prstGeom>
          <a:solidFill>
            <a:srgbClr val="E7E6E6"/>
          </a:solidFill>
          <a:ln cap="flat" cmpd="sng" w="9525">
            <a:solidFill>
              <a:srgbClr val="0E215B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10h </a:t>
            </a:r>
            <a:r>
              <a:rPr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training on mobile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Online Classes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Face to face workshop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fr-FR" sz="2900" u="none" cap="none" strike="noStrike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29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Testimonials from Nigerian experts</a:t>
            </a:r>
            <a:endParaRPr b="0" i="0" sz="29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15f4fe3a4_1_302"/>
          <p:cNvSpPr txBox="1"/>
          <p:nvPr/>
        </p:nvSpPr>
        <p:spPr>
          <a:xfrm>
            <a:off x="319775" y="199600"/>
            <a:ext cx="94308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first operational and financial partners 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4" name="Google Shape;324;ge15f4fe3a4_1_302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5" name="Google Shape;325;ge15f4fe3a4_1_302"/>
          <p:cNvSpPr txBox="1"/>
          <p:nvPr/>
        </p:nvSpPr>
        <p:spPr>
          <a:xfrm>
            <a:off x="590358" y="1616777"/>
            <a:ext cx="22785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38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Major audiovisual groups and major institutions have supported our search for financing and will contribute to our commercial development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e15f4fe3a4_1_302"/>
          <p:cNvSpPr/>
          <p:nvPr/>
        </p:nvSpPr>
        <p:spPr>
          <a:xfrm>
            <a:off x="1288558" y="3231096"/>
            <a:ext cx="830100" cy="8301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e15f4fe3a4_1_302"/>
          <p:cNvSpPr/>
          <p:nvPr/>
        </p:nvSpPr>
        <p:spPr>
          <a:xfrm>
            <a:off x="2222114" y="3154248"/>
            <a:ext cx="9461100" cy="12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first operational </a:t>
            </a:r>
            <a:r>
              <a:rPr b="1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</a:t>
            </a: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e15f4fe3a4_1_3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877" y="4603321"/>
            <a:ext cx="1341425" cy="74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e15f4fe3a4_1_3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9062" y="9281047"/>
            <a:ext cx="4640324" cy="108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e15f4fe3a4_1_302"/>
          <p:cNvPicPr preferRelativeResize="0"/>
          <p:nvPr/>
        </p:nvPicPr>
        <p:blipFill rotWithShape="1">
          <a:blip r:embed="rId5">
            <a:alphaModFix/>
          </a:blip>
          <a:srcRect b="15365" l="15667" r="15736" t="16676"/>
          <a:stretch/>
        </p:blipFill>
        <p:spPr>
          <a:xfrm>
            <a:off x="6274163" y="10474630"/>
            <a:ext cx="1642200" cy="162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e15f4fe3a4_1_3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5725" y="10474625"/>
            <a:ext cx="1642200" cy="16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e15f4fe3a4_1_302"/>
          <p:cNvSpPr/>
          <p:nvPr/>
        </p:nvSpPr>
        <p:spPr>
          <a:xfrm>
            <a:off x="13431680" y="3154248"/>
            <a:ext cx="10671000" cy="12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b="1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members</a:t>
            </a: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of/</a:t>
            </a:r>
            <a:r>
              <a:rPr b="1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supported by</a:t>
            </a: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e15f4fe3a4_1_302"/>
          <p:cNvSpPr/>
          <p:nvPr/>
        </p:nvSpPr>
        <p:spPr>
          <a:xfrm>
            <a:off x="12651768" y="3264772"/>
            <a:ext cx="830100" cy="7629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Ã©sultat de recherche d'images pour &quot;index up40 medef&quot;" id="334" name="Google Shape;334;ge15f4fe3a4_1_3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34348" y="7027523"/>
            <a:ext cx="3055752" cy="1028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Ã©sultat de recherche d'images pour &quot;index up40 medef&quot;" id="335" name="Google Shape;335;ge15f4fe3a4_1_302"/>
          <p:cNvPicPr preferRelativeResize="0"/>
          <p:nvPr/>
        </p:nvPicPr>
        <p:blipFill rotWithShape="1">
          <a:blip r:embed="rId8">
            <a:alphaModFix/>
          </a:blip>
          <a:srcRect b="9138" l="3654" r="6100" t="9987"/>
          <a:stretch/>
        </p:blipFill>
        <p:spPr>
          <a:xfrm>
            <a:off x="16510825" y="5655494"/>
            <a:ext cx="1987425" cy="1158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Ã©sultat de recherche d'images pour &quot;logo french tech&quot;" id="336" name="Google Shape;336;ge15f4fe3a4_1_30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510825" y="4312004"/>
            <a:ext cx="1987425" cy="11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e15f4fe3a4_1_30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715276" y="4265622"/>
            <a:ext cx="2162575" cy="216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e15f4fe3a4_1_30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63143" y="6308745"/>
            <a:ext cx="1987433" cy="128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e15f4fe3a4_1_30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02852" y="6042228"/>
            <a:ext cx="1791825" cy="188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e15f4fe3a4_1_30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78375" y="4542124"/>
            <a:ext cx="2755900" cy="10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e15f4fe3a4_1_30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001184" y="6887851"/>
            <a:ext cx="3035300" cy="13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e15f4fe3a4_1_30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12599" y="10474627"/>
            <a:ext cx="1642200" cy="164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e15f4fe3a4_1_30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51274" y="5891862"/>
            <a:ext cx="3171052" cy="152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e15f4fe3a4_1_30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88552" y="9434332"/>
            <a:ext cx="2730500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e15f4fe3a4_1_302"/>
          <p:cNvSpPr/>
          <p:nvPr/>
        </p:nvSpPr>
        <p:spPr>
          <a:xfrm>
            <a:off x="13431680" y="8608049"/>
            <a:ext cx="9461100" cy="12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00" spcFirstLastPara="1" rIns="182800" wrap="square" tIns="914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first </a:t>
            </a:r>
            <a:r>
              <a:rPr b="1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financial supports</a:t>
            </a:r>
            <a:r>
              <a:rPr b="0" i="0" lang="fr-FR" sz="3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e15f4fe3a4_1_302"/>
          <p:cNvSpPr/>
          <p:nvPr/>
        </p:nvSpPr>
        <p:spPr>
          <a:xfrm>
            <a:off x="12651768" y="8718573"/>
            <a:ext cx="830100" cy="7629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ge15f4fe3a4_1_30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rot="483388">
            <a:off x="7637038" y="8025266"/>
            <a:ext cx="2593321" cy="201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e15f4fe3a4_1_30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715267" y="6883122"/>
            <a:ext cx="2755900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CNFU_Patronage_1200Dpi.jpg" id="349" name="Google Shape;349;ge15f4fe3a4_1_30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9131237" y="4265625"/>
            <a:ext cx="3980538" cy="24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e15f4fe3a4_1_302"/>
          <p:cNvSpPr txBox="1"/>
          <p:nvPr/>
        </p:nvSpPr>
        <p:spPr>
          <a:xfrm rot="5400000">
            <a:off x="22940713" y="1227925"/>
            <a:ext cx="228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SOUTIENS  </a:t>
            </a:r>
            <a:r>
              <a:rPr b="1" baseline="30000" i="0" lang="fr-FR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ge15f4fe3a4_1_30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3715275" y="9590296"/>
            <a:ext cx="4640326" cy="101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e15f4fe3a4_1_30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3844419" y="10970176"/>
            <a:ext cx="1341420" cy="134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e15f4fe3a4_1_30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9228450" y="9622201"/>
            <a:ext cx="2894025" cy="95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e15f4fe3a4_1_302"/>
          <p:cNvPicPr preferRelativeResize="0"/>
          <p:nvPr/>
        </p:nvPicPr>
        <p:blipFill rotWithShape="1">
          <a:blip r:embed="rId24">
            <a:alphaModFix/>
          </a:blip>
          <a:srcRect b="10897" l="878" r="2605" t="44367"/>
          <a:stretch/>
        </p:blipFill>
        <p:spPr>
          <a:xfrm>
            <a:off x="4772026" y="7999303"/>
            <a:ext cx="2526175" cy="117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e15f4fe3a4_1_302"/>
          <p:cNvPicPr preferRelativeResize="0"/>
          <p:nvPr/>
        </p:nvPicPr>
        <p:blipFill rotWithShape="1">
          <a:blip r:embed="rId25">
            <a:alphaModFix/>
          </a:blip>
          <a:srcRect b="0" l="0" r="23739" t="0"/>
          <a:stretch/>
        </p:blipFill>
        <p:spPr>
          <a:xfrm>
            <a:off x="19995575" y="10899558"/>
            <a:ext cx="1642200" cy="1482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AE-logo - SGEN-CFDT Etranger" id="356" name="Google Shape;356;ge15f4fe3a4_1_30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5813863" y="10920088"/>
            <a:ext cx="1441600" cy="14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e15f4fe3a4_1_30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869338" y="4424764"/>
            <a:ext cx="2755899" cy="126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e15f4fe3a4_1_30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15862" y="7742412"/>
            <a:ext cx="3319871" cy="13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e15f4fe3a4_1_302"/>
          <p:cNvPicPr preferRelativeResize="0"/>
          <p:nvPr/>
        </p:nvPicPr>
        <p:blipFill rotWithShape="1">
          <a:blip r:embed="rId29">
            <a:alphaModFix/>
          </a:blip>
          <a:srcRect b="0" l="18732" r="15744" t="0"/>
          <a:stretch/>
        </p:blipFill>
        <p:spPr>
          <a:xfrm>
            <a:off x="1288548" y="10600880"/>
            <a:ext cx="2730501" cy="154237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e15f4fe3a4_1_302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361" name="Google Shape;361;ge15f4fe3a4_1_30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7729600" y="10957761"/>
            <a:ext cx="1791825" cy="136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/>
          <p:nvPr/>
        </p:nvSpPr>
        <p:spPr>
          <a:xfrm rot="-5400000">
            <a:off x="10431243" y="-230250"/>
            <a:ext cx="12114300" cy="157782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124A87"/>
          </a:solidFill>
          <a:ln cap="flat" cmpd="sng" w="12700">
            <a:solidFill>
              <a:srgbClr val="124A87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1296486" y="2272095"/>
            <a:ext cx="5790115" cy="954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1"/>
              <a:buFont typeface="Arial"/>
              <a:buNone/>
            </a:pPr>
            <a:r>
              <a:rPr b="0" i="0" lang="fr-FR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further information on LAFAAAC :</a:t>
            </a:r>
            <a:endParaRPr b="1" i="0" sz="40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1294799" y="5386425"/>
            <a:ext cx="556500" cy="5565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1926688" y="5131041"/>
            <a:ext cx="46650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Olivier Pascal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0"/>
          <p:cNvSpPr txBox="1"/>
          <p:nvPr/>
        </p:nvSpPr>
        <p:spPr>
          <a:xfrm>
            <a:off x="2043679" y="5942801"/>
            <a:ext cx="59811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+33 6 81 94 79 61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o.pascal@lafaaac.com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0"/>
          <p:cNvSpPr txBox="1"/>
          <p:nvPr/>
        </p:nvSpPr>
        <p:spPr>
          <a:xfrm>
            <a:off x="2045366" y="11541391"/>
            <a:ext cx="5203676" cy="1016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LAFAAAC, 24 rue de l’Est (c/o La Ruche)</a:t>
            </a:r>
            <a:b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75020 Paris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www.lafaaac.com</a:t>
            </a:r>
            <a:endParaRPr b="0" i="0" sz="2001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926688" y="7167081"/>
            <a:ext cx="54543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François Catala</a:t>
            </a:r>
            <a:endParaRPr b="0" i="0" sz="40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20"/>
          <p:cNvSpPr txBox="1"/>
          <p:nvPr/>
        </p:nvSpPr>
        <p:spPr>
          <a:xfrm>
            <a:off x="2043679" y="7882588"/>
            <a:ext cx="59811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Director of Pedagogy and Partnerships</a:t>
            </a:r>
            <a:b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+33 6 64 41 78 31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1"/>
              <a:buFont typeface="Arial"/>
              <a:buNone/>
            </a:pPr>
            <a:r>
              <a:rPr b="0" i="0" lang="fr-FR" sz="2001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f.catala@lafaaac.com</a:t>
            </a:r>
            <a:endParaRPr b="0" i="0" sz="2001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1269522" y="7428378"/>
            <a:ext cx="556500" cy="5565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6" name="Google Shape;376;p20"/>
          <p:cNvGrpSpPr/>
          <p:nvPr/>
        </p:nvGrpSpPr>
        <p:grpSpPr>
          <a:xfrm>
            <a:off x="12365103" y="3067558"/>
            <a:ext cx="8046460" cy="7580884"/>
            <a:chOff x="1292592" y="3595353"/>
            <a:chExt cx="5809864" cy="5473699"/>
          </a:xfrm>
        </p:grpSpPr>
        <p:pic>
          <p:nvPicPr>
            <p:cNvPr id="377" name="Google Shape;377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93611" y="3595353"/>
              <a:ext cx="5638000" cy="3999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92592" y="7794959"/>
              <a:ext cx="5809864" cy="1274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20"/>
          <p:cNvSpPr txBox="1"/>
          <p:nvPr/>
        </p:nvSpPr>
        <p:spPr>
          <a:xfrm>
            <a:off x="319775" y="199600"/>
            <a:ext cx="94308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go further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80" name="Google Shape;380;p20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1" name="Google Shape;381;p20"/>
          <p:cNvSpPr txBox="1"/>
          <p:nvPr>
            <p:ph idx="12" type="sldNum"/>
          </p:nvPr>
        </p:nvSpPr>
        <p:spPr>
          <a:xfrm>
            <a:off x="22812148" y="12666269"/>
            <a:ext cx="1462800" cy="1050000"/>
          </a:xfrm>
          <a:prstGeom prst="rect">
            <a:avLst/>
          </a:prstGeom>
        </p:spPr>
        <p:txBody>
          <a:bodyPr anchorCtr="0" anchor="t" bIns="223450" lIns="223450" spcFirstLastPara="1" rIns="223450" wrap="square" tIns="223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ge15f4fe3a4_1_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1100" y="7020312"/>
            <a:ext cx="3763128" cy="566077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ge15f4fe3a4_1_137"/>
          <p:cNvPicPr preferRelativeResize="0"/>
          <p:nvPr/>
        </p:nvPicPr>
        <p:blipFill rotWithShape="1">
          <a:blip r:embed="rId4">
            <a:alphaModFix/>
          </a:blip>
          <a:srcRect b="228" l="17300" r="0" t="4751"/>
          <a:stretch/>
        </p:blipFill>
        <p:spPr>
          <a:xfrm>
            <a:off x="17498175" y="8575667"/>
            <a:ext cx="6035028" cy="410686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" name="Google Shape;62;ge15f4fe3a4_1_137"/>
          <p:cNvSpPr txBox="1"/>
          <p:nvPr/>
        </p:nvSpPr>
        <p:spPr>
          <a:xfrm>
            <a:off x="355107" y="1343800"/>
            <a:ext cx="23667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fr-FR" sz="4000">
                <a:solidFill>
                  <a:srgbClr val="4646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African cultures are so abundant and diverse, they are simply asking for exportation...</a:t>
            </a:r>
            <a:endParaRPr b="1" i="0" sz="40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ge15f4fe3a4_1_137"/>
          <p:cNvSpPr txBox="1"/>
          <p:nvPr/>
        </p:nvSpPr>
        <p:spPr>
          <a:xfrm>
            <a:off x="319783" y="199600"/>
            <a:ext cx="3555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</a:t>
            </a:r>
            <a:endParaRPr b="0" i="0" sz="33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" name="Google Shape;64;ge15f4fe3a4_1_1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09888" y="2790005"/>
            <a:ext cx="5691075" cy="458081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ge15f4fe3a4_1_137"/>
          <p:cNvPicPr preferRelativeResize="0"/>
          <p:nvPr/>
        </p:nvPicPr>
        <p:blipFill rotWithShape="1">
          <a:blip r:embed="rId6">
            <a:alphaModFix/>
          </a:blip>
          <a:srcRect b="0" l="9250" r="9250" t="0"/>
          <a:stretch/>
        </p:blipFill>
        <p:spPr>
          <a:xfrm>
            <a:off x="902565" y="2790005"/>
            <a:ext cx="5487752" cy="811686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" name="Google Shape;66;ge15f4fe3a4_1_137"/>
          <p:cNvPicPr preferRelativeResize="0"/>
          <p:nvPr/>
        </p:nvPicPr>
        <p:blipFill rotWithShape="1">
          <a:blip r:embed="rId7">
            <a:alphaModFix/>
          </a:blip>
          <a:srcRect b="0" l="52476" r="0" t="0"/>
          <a:stretch/>
        </p:blipFill>
        <p:spPr>
          <a:xfrm>
            <a:off x="6524730" y="2790005"/>
            <a:ext cx="3576086" cy="332230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" name="Google Shape;67;ge15f4fe3a4_1_1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22314" y="2790005"/>
            <a:ext cx="8539979" cy="505229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" name="Google Shape;68;ge15f4fe3a4_1_137"/>
          <p:cNvSpPr txBox="1"/>
          <p:nvPr/>
        </p:nvSpPr>
        <p:spPr>
          <a:xfrm>
            <a:off x="12332651" y="2790027"/>
            <a:ext cx="26673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Mati Diop, </a:t>
            </a:r>
            <a:r>
              <a:rPr b="1" i="0" lang="fr-FR" sz="2700" u="none" cap="none" strike="noStrike">
                <a:solidFill>
                  <a:srgbClr val="134A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Sénégal</a:t>
            </a:r>
            <a:endParaRPr b="1" i="0" sz="2700" u="none" cap="none" strike="noStrike">
              <a:solidFill>
                <a:srgbClr val="134A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 Prix, Festival de Cannes 2019</a:t>
            </a:r>
            <a:endParaRPr b="0" i="0" sz="2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ge15f4fe3a4_1_137"/>
          <p:cNvSpPr txBox="1"/>
          <p:nvPr/>
        </p:nvSpPr>
        <p:spPr>
          <a:xfrm>
            <a:off x="14431278" y="2651261"/>
            <a:ext cx="5084400" cy="21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571500" marR="5715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Burna Boy </a:t>
            </a:r>
            <a:endParaRPr b="0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e15f4fe3a4_1_137"/>
          <p:cNvSpPr txBox="1"/>
          <p:nvPr/>
        </p:nvSpPr>
        <p:spPr>
          <a:xfrm>
            <a:off x="19919903" y="6893021"/>
            <a:ext cx="4146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571500" marR="571500" rtl="0" algn="l">
              <a:lnSpc>
                <a:spcPct val="100000"/>
              </a:lnSpc>
              <a:spcBef>
                <a:spcPts val="0"/>
              </a:spcBef>
              <a:spcAft>
                <a:spcPts val="4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Chanteurs Pop</a:t>
            </a:r>
            <a:endParaRPr b="1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ge15f4fe3a4_1_1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047741" y="8288638"/>
            <a:ext cx="6276923" cy="439392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" name="Google Shape;72;ge15f4fe3a4_1_137"/>
          <p:cNvSpPr txBox="1"/>
          <p:nvPr/>
        </p:nvSpPr>
        <p:spPr>
          <a:xfrm>
            <a:off x="14733989" y="8083386"/>
            <a:ext cx="26673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Écrivaine</a:t>
            </a: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engagée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universelle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ge15f4fe3a4_1_137"/>
          <p:cNvSpPr txBox="1"/>
          <p:nvPr/>
        </p:nvSpPr>
        <p:spPr>
          <a:xfrm>
            <a:off x="11000767" y="10906896"/>
            <a:ext cx="4158900" cy="1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Chimamanda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Ngozi Adichie,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Nigéria</a:t>
            </a:r>
            <a:endParaRPr b="1" i="0" sz="2700" u="none" cap="none" strike="noStrike"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ge15f4fe3a4_1_137"/>
          <p:cNvSpPr txBox="1"/>
          <p:nvPr/>
        </p:nvSpPr>
        <p:spPr>
          <a:xfrm>
            <a:off x="21337309" y="2651261"/>
            <a:ext cx="29073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571500" marR="571500" rtl="0" algn="l">
              <a:lnSpc>
                <a:spcPct val="130000"/>
              </a:lnSpc>
              <a:spcBef>
                <a:spcPts val="0"/>
              </a:spcBef>
              <a:spcAft>
                <a:spcPts val="400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Wizkid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e15f4fe3a4_1_137"/>
          <p:cNvSpPr txBox="1"/>
          <p:nvPr/>
        </p:nvSpPr>
        <p:spPr>
          <a:xfrm>
            <a:off x="902565" y="2590400"/>
            <a:ext cx="6396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Fatou N'diaye,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Sénégal</a:t>
            </a: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ge15f4fe3a4_1_137"/>
          <p:cNvSpPr txBox="1"/>
          <p:nvPr/>
        </p:nvSpPr>
        <p:spPr>
          <a:xfrm>
            <a:off x="6071517" y="7457203"/>
            <a:ext cx="3576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783F0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Afrique </a:t>
            </a:r>
            <a:endParaRPr b="1" i="0" sz="2700" u="none" cap="none" strike="noStrike">
              <a:solidFill>
                <a:srgbClr val="783F0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783F0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 Sud</a:t>
            </a:r>
            <a:endParaRPr b="0" i="0" sz="2700" u="none" cap="none" strike="noStrike">
              <a:solidFill>
                <a:srgbClr val="783F0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e15f4fe3a4_1_137"/>
          <p:cNvSpPr txBox="1"/>
          <p:nvPr/>
        </p:nvSpPr>
        <p:spPr>
          <a:xfrm>
            <a:off x="8756068" y="10107925"/>
            <a:ext cx="32280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Designer à l'international</a:t>
            </a:r>
            <a:endParaRPr b="0" i="0" sz="21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ge15f4fe3a4_1_137"/>
          <p:cNvSpPr txBox="1"/>
          <p:nvPr/>
        </p:nvSpPr>
        <p:spPr>
          <a:xfrm>
            <a:off x="17524371" y="8511123"/>
            <a:ext cx="26673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Gaël Faye,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FBA7A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Rwanda</a:t>
            </a:r>
            <a:endParaRPr b="1" i="0" sz="2700" u="none" cap="none" strike="noStrike">
              <a:solidFill>
                <a:srgbClr val="FBA7A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ge15f4fe3a4_1_137"/>
          <p:cNvSpPr txBox="1"/>
          <p:nvPr/>
        </p:nvSpPr>
        <p:spPr>
          <a:xfrm>
            <a:off x="17404186" y="9805136"/>
            <a:ext cx="29073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Ecrivain,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Auteur- compositeur, </a:t>
            </a: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musique</a:t>
            </a: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Soul,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hip-hop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" name="Google Shape;80;ge15f4fe3a4_1_137"/>
          <p:cNvPicPr preferRelativeResize="0"/>
          <p:nvPr/>
        </p:nvPicPr>
        <p:blipFill rotWithShape="1">
          <a:blip r:embed="rId10">
            <a:alphaModFix/>
          </a:blip>
          <a:srcRect b="0" l="5004" r="4995" t="0"/>
          <a:stretch/>
        </p:blipFill>
        <p:spPr>
          <a:xfrm>
            <a:off x="902565" y="8783563"/>
            <a:ext cx="6035025" cy="389899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" name="Google Shape;81;ge15f4fe3a4_1_137"/>
          <p:cNvSpPr txBox="1"/>
          <p:nvPr/>
        </p:nvSpPr>
        <p:spPr>
          <a:xfrm>
            <a:off x="902565" y="8722072"/>
            <a:ext cx="37629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Blick Bassy,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98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Cameroun</a:t>
            </a:r>
            <a:endParaRPr b="1" i="0" sz="2700" u="none" cap="none" strike="noStrike">
              <a:solidFill>
                <a:srgbClr val="98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ge15f4fe3a4_1_137"/>
          <p:cNvSpPr txBox="1"/>
          <p:nvPr/>
        </p:nvSpPr>
        <p:spPr>
          <a:xfrm>
            <a:off x="902565" y="11045605"/>
            <a:ext cx="43836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Chanteur,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guitariste, 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compositeur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ge15f4fe3a4_1_137"/>
          <p:cNvSpPr txBox="1"/>
          <p:nvPr/>
        </p:nvSpPr>
        <p:spPr>
          <a:xfrm>
            <a:off x="1505874" y="7498128"/>
            <a:ext cx="66087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Actrice internationale</a:t>
            </a:r>
            <a:endParaRPr b="0" i="0" sz="2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fr-FR" sz="2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mannequin </a:t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e15f4fe3a4_1_137"/>
          <p:cNvSpPr txBox="1"/>
          <p:nvPr/>
        </p:nvSpPr>
        <p:spPr>
          <a:xfrm>
            <a:off x="6200153" y="6852096"/>
            <a:ext cx="41589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fr-FR" sz="29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Tlale,</a:t>
            </a:r>
            <a:endParaRPr b="1" i="0" sz="29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ge15f4fe3a4_1_137"/>
          <p:cNvSpPr txBox="1"/>
          <p:nvPr/>
        </p:nvSpPr>
        <p:spPr>
          <a:xfrm>
            <a:off x="14431278" y="3113088"/>
            <a:ext cx="3228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571500" marR="571500" rtl="0" algn="l">
              <a:lnSpc>
                <a:spcPct val="100000"/>
              </a:lnSpc>
              <a:spcBef>
                <a:spcPts val="0"/>
              </a:spcBef>
              <a:spcAft>
                <a:spcPts val="400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3BCE3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Nigéria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e15f4fe3a4_1_137"/>
          <p:cNvSpPr txBox="1"/>
          <p:nvPr/>
        </p:nvSpPr>
        <p:spPr>
          <a:xfrm>
            <a:off x="20837601" y="3191355"/>
            <a:ext cx="3228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571500" marR="571500" rtl="0" algn="r">
              <a:lnSpc>
                <a:spcPct val="100000"/>
              </a:lnSpc>
              <a:spcBef>
                <a:spcPts val="0"/>
              </a:spcBef>
              <a:spcAft>
                <a:spcPts val="400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fr-FR" sz="27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Nigéria</a:t>
            </a:r>
            <a:endParaRPr b="0" i="0" sz="4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ge15f4fe3a4_1_1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088937" y="9456339"/>
            <a:ext cx="2667149" cy="270583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ge15f4fe3a4_1_13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6748013" y="6296792"/>
            <a:ext cx="3763127" cy="172103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9" name="Google Shape;89;ge15f4fe3a4_1_137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" name="Google Shape;90;ge15f4fe3a4_1_137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15f4fe3a4_1_187"/>
          <p:cNvSpPr txBox="1"/>
          <p:nvPr/>
        </p:nvSpPr>
        <p:spPr>
          <a:xfrm>
            <a:off x="8752920" y="7051133"/>
            <a:ext cx="1746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fr-FR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0" i="0" sz="6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e15f4fe3a4_1_187"/>
          <p:cNvSpPr txBox="1"/>
          <p:nvPr/>
        </p:nvSpPr>
        <p:spPr>
          <a:xfrm>
            <a:off x="15766093" y="6435302"/>
            <a:ext cx="1969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fr-FR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0" i="0" sz="6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e15f4fe3a4_1_187"/>
          <p:cNvSpPr/>
          <p:nvPr/>
        </p:nvSpPr>
        <p:spPr>
          <a:xfrm>
            <a:off x="10235401" y="3333733"/>
            <a:ext cx="13270800" cy="9667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5B9BD5">
              <a:alpha val="73330"/>
            </a:srgbClr>
          </a:solidFill>
          <a:ln>
            <a:noFill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e15f4fe3a4_1_187"/>
          <p:cNvSpPr/>
          <p:nvPr/>
        </p:nvSpPr>
        <p:spPr>
          <a:xfrm>
            <a:off x="1028265" y="3340800"/>
            <a:ext cx="8048400" cy="96672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5B9BD5">
              <a:alpha val="73330"/>
            </a:srgbClr>
          </a:solidFill>
          <a:ln>
            <a:noFill/>
          </a:ln>
        </p:spPr>
        <p:txBody>
          <a:bodyPr anchorCtr="0" anchor="ctr" bIns="243750" lIns="243750" spcFirstLastPara="1" rIns="243750" wrap="square" tIns="243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5B9B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e15f4fe3a4_1_187"/>
          <p:cNvSpPr txBox="1"/>
          <p:nvPr/>
        </p:nvSpPr>
        <p:spPr>
          <a:xfrm>
            <a:off x="1524136" y="3592000"/>
            <a:ext cx="60393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 on mobile</a:t>
            </a:r>
            <a:endParaRPr b="1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e15f4fe3a4_1_187"/>
          <p:cNvSpPr txBox="1"/>
          <p:nvPr/>
        </p:nvSpPr>
        <p:spPr>
          <a:xfrm>
            <a:off x="10438544" y="3382600"/>
            <a:ext cx="135204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Practice in a virtual class + pratice in person </a:t>
            </a:r>
            <a:endParaRPr b="1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e15f4fe3a4_1_187"/>
          <p:cNvSpPr txBox="1"/>
          <p:nvPr/>
        </p:nvSpPr>
        <p:spPr>
          <a:xfrm>
            <a:off x="434020" y="1687133"/>
            <a:ext cx="23667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" name="Google Shape;102;ge15f4fe3a4_1_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90338" y="4712939"/>
            <a:ext cx="5570801" cy="40586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103" name="Google Shape;103;ge15f4fe3a4_1_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75179" y="4766277"/>
            <a:ext cx="5570801" cy="39520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880000" dist="28575">
              <a:srgbClr val="000000">
                <a:alpha val="48630"/>
              </a:srgbClr>
            </a:outerShdw>
          </a:effectLst>
        </p:spPr>
      </p:pic>
      <p:sp>
        <p:nvSpPr>
          <p:cNvPr id="104" name="Google Shape;104;ge15f4fe3a4_1_187"/>
          <p:cNvSpPr txBox="1"/>
          <p:nvPr/>
        </p:nvSpPr>
        <p:spPr>
          <a:xfrm>
            <a:off x="4604896" y="5512467"/>
            <a:ext cx="4425900" cy="61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Free app</a:t>
            </a:r>
            <a:endParaRPr b="0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0" lang="fr-FR" sz="37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Accessible </a:t>
            </a:r>
            <a:r>
              <a:rPr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without</a:t>
            </a:r>
            <a:r>
              <a:rPr b="0" i="0" lang="fr-FR" sz="37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Internet connexion</a:t>
            </a:r>
            <a:endParaRPr b="0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Content produce with African partners</a:t>
            </a:r>
            <a:endParaRPr b="0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ge15f4fe3a4_1_187"/>
          <p:cNvSpPr txBox="1"/>
          <p:nvPr/>
        </p:nvSpPr>
        <p:spPr>
          <a:xfrm>
            <a:off x="10235397" y="8831533"/>
            <a:ext cx="13520400" cy="36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Selection of learners who followed the mobile training</a:t>
            </a:r>
            <a:endParaRPr sz="3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Concrete practice of skills</a:t>
            </a:r>
            <a:endParaRPr sz="3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38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Designed and delivered in Africa by the best schools and professionals in Europe and Africa</a:t>
            </a:r>
            <a:endParaRPr sz="3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sz="3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ge15f4fe3a4_1_187"/>
          <p:cNvSpPr txBox="1"/>
          <p:nvPr/>
        </p:nvSpPr>
        <p:spPr>
          <a:xfrm>
            <a:off x="1072254" y="11730533"/>
            <a:ext cx="84795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i="1" lang="fr-FR" sz="3000" u="sng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Courses </a:t>
            </a:r>
            <a:r>
              <a:rPr i="1" lang="fr-FR" sz="3000" u="sng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between</a:t>
            </a:r>
            <a:r>
              <a:rPr b="0" i="1" lang="fr-FR" sz="3000" u="sng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4h et 8h </a:t>
            </a:r>
            <a:r>
              <a:rPr i="1" lang="fr-FR" sz="3000" u="sng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b="0" i="1" lang="fr-FR" sz="3000" u="sng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mobile</a:t>
            </a:r>
            <a:endParaRPr b="0" i="1" sz="3000" u="sng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ge15f4fe3a4_1_187"/>
          <p:cNvSpPr txBox="1"/>
          <p:nvPr/>
        </p:nvSpPr>
        <p:spPr>
          <a:xfrm>
            <a:off x="10115565" y="11730533"/>
            <a:ext cx="13270800" cy="16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3000" u="sng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hours of training divided between virtual and face-to-face classes</a:t>
            </a:r>
            <a:endParaRPr i="1" sz="3000" u="sng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i="1" sz="3500" u="sng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108;ge15f4fe3a4_1_187"/>
          <p:cNvSpPr txBox="1"/>
          <p:nvPr/>
        </p:nvSpPr>
        <p:spPr>
          <a:xfrm>
            <a:off x="391700" y="1348125"/>
            <a:ext cx="23667300" cy="25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LAFAAAC</a:t>
            </a:r>
            <a:r>
              <a:rPr b="0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</a:t>
            </a:r>
            <a:r>
              <a:rPr b="1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blended-learning </a:t>
            </a:r>
            <a:r>
              <a:rPr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plateform</a:t>
            </a:r>
            <a:br>
              <a:rPr b="1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adapt</a:t>
            </a:r>
            <a:r>
              <a:rPr b="1"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 to</a:t>
            </a:r>
            <a:r>
              <a:rPr b="0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needs</a:t>
            </a:r>
            <a:r>
              <a:rPr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b="1"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uses</a:t>
            </a:r>
            <a:r>
              <a:rPr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our</a:t>
            </a:r>
            <a:r>
              <a:rPr b="0" i="0" lang="fr-FR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learners.</a:t>
            </a:r>
            <a:endParaRPr b="0" i="0" sz="40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4646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e15f4fe3a4_1_187"/>
          <p:cNvSpPr txBox="1"/>
          <p:nvPr/>
        </p:nvSpPr>
        <p:spPr>
          <a:xfrm>
            <a:off x="319783" y="199600"/>
            <a:ext cx="3555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solution</a:t>
            </a:r>
            <a:endParaRPr b="0" i="0" sz="33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0" name="Google Shape;110;ge15f4fe3a4_1_187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" name="Google Shape;111;ge15f4fe3a4_1_187"/>
          <p:cNvSpPr/>
          <p:nvPr/>
        </p:nvSpPr>
        <p:spPr>
          <a:xfrm>
            <a:off x="1524125" y="5512475"/>
            <a:ext cx="2733600" cy="6025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ge15f4fe3a4_1_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0425" y="5427934"/>
            <a:ext cx="3101750" cy="643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e15f4fe3a4_1_187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15f4fe3a4_1_190"/>
          <p:cNvSpPr/>
          <p:nvPr/>
        </p:nvSpPr>
        <p:spPr>
          <a:xfrm rot="5400000">
            <a:off x="-1527525" y="2827700"/>
            <a:ext cx="12415800" cy="9360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B9BD5">
              <a:alpha val="7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ext&#10;&#10;Description automatically generated" id="119" name="Google Shape;119;ge15f4fe3a4_1_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03186" y="-871884"/>
            <a:ext cx="14098307" cy="7049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e15f4fe3a4_1_190"/>
          <p:cNvSpPr/>
          <p:nvPr/>
        </p:nvSpPr>
        <p:spPr>
          <a:xfrm>
            <a:off x="4741759" y="2966542"/>
            <a:ext cx="2894700" cy="13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e15f4fe3a4_1_190"/>
          <p:cNvSpPr txBox="1"/>
          <p:nvPr/>
        </p:nvSpPr>
        <p:spPr>
          <a:xfrm>
            <a:off x="888758" y="8059865"/>
            <a:ext cx="80847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b="0" i="0" lang="fr-FR" sz="3199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courses aim to acquire diversified skills, both professional and soft skills, enabling the employee to adapt to changes affecting his or her profession.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t/>
            </a:r>
            <a:endParaRPr b="0" i="0" sz="3199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b="0" i="0" lang="fr-FR" sz="3199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agile response to the needs of our target group: professionals who wish to broaden and/or deepen their skills and have difficulty accessing training.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e15f4fe3a4_1_190"/>
          <p:cNvSpPr txBox="1"/>
          <p:nvPr/>
        </p:nvSpPr>
        <p:spPr>
          <a:xfrm>
            <a:off x="288426" y="7039748"/>
            <a:ext cx="955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b="0" i="0" lang="fr-FR" sz="3999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 on skills</a:t>
            </a:r>
            <a:endParaRPr b="0" i="0" sz="3999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3" name="Google Shape;123;ge15f4fe3a4_1_190"/>
          <p:cNvCxnSpPr/>
          <p:nvPr/>
        </p:nvCxnSpPr>
        <p:spPr>
          <a:xfrm>
            <a:off x="2709362" y="7842674"/>
            <a:ext cx="4870200" cy="0"/>
          </a:xfrm>
          <a:prstGeom prst="straightConnector1">
            <a:avLst/>
          </a:prstGeom>
          <a:noFill/>
          <a:ln cap="rnd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ge15f4fe3a4_1_190"/>
          <p:cNvSpPr txBox="1"/>
          <p:nvPr/>
        </p:nvSpPr>
        <p:spPr>
          <a:xfrm>
            <a:off x="164328" y="1864917"/>
            <a:ext cx="955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b="0" i="0" lang="fr-FR" sz="3999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Creative Industries Occupations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ge15f4fe3a4_1_190"/>
          <p:cNvCxnSpPr/>
          <p:nvPr/>
        </p:nvCxnSpPr>
        <p:spPr>
          <a:xfrm>
            <a:off x="2258736" y="2660491"/>
            <a:ext cx="5610000" cy="0"/>
          </a:xfrm>
          <a:prstGeom prst="straightConnector1">
            <a:avLst/>
          </a:prstGeom>
          <a:noFill/>
          <a:ln cap="rnd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ge15f4fe3a4_1_190"/>
          <p:cNvSpPr txBox="1"/>
          <p:nvPr/>
        </p:nvSpPr>
        <p:spPr>
          <a:xfrm>
            <a:off x="1041118" y="2927838"/>
            <a:ext cx="8084700" cy="3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b="0" i="0" lang="fr-FR" sz="3199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Firstly, the audiovisual sector (radio, TV, cinema, web), covering the field of news, docu, fiction, entertainment; and all professions (artistic, editorial, technical, managerial), then the sectors of publishing, video games, music, animation....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" id="127" name="Google Shape;127;ge15f4fe3a4_1_190"/>
          <p:cNvPicPr preferRelativeResize="0"/>
          <p:nvPr/>
        </p:nvPicPr>
        <p:blipFill rotWithShape="1">
          <a:blip r:embed="rId4">
            <a:alphaModFix/>
          </a:blip>
          <a:srcRect b="0" l="0" r="30896" t="0"/>
          <a:stretch/>
        </p:blipFill>
        <p:spPr>
          <a:xfrm>
            <a:off x="5629314" y="-534807"/>
            <a:ext cx="9550663" cy="6910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28" name="Google Shape;128;ge15f4fe3a4_1_190"/>
          <p:cNvPicPr preferRelativeResize="0"/>
          <p:nvPr/>
        </p:nvPicPr>
        <p:blipFill rotWithShape="1">
          <a:blip r:embed="rId5">
            <a:alphaModFix/>
          </a:blip>
          <a:srcRect b="0" l="0" r="32258" t="0"/>
          <a:stretch/>
        </p:blipFill>
        <p:spPr>
          <a:xfrm>
            <a:off x="4979096" y="5365828"/>
            <a:ext cx="9672289" cy="7132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, letter&#10;&#10;Description automatically generated" id="129" name="Google Shape;129;ge15f4fe3a4_1_1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82996" y="8662245"/>
            <a:ext cx="13166432" cy="6583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30" name="Google Shape;130;ge15f4fe3a4_1_190"/>
          <p:cNvPicPr preferRelativeResize="0"/>
          <p:nvPr/>
        </p:nvPicPr>
        <p:blipFill rotWithShape="1">
          <a:blip r:embed="rId7">
            <a:alphaModFix/>
          </a:blip>
          <a:srcRect b="11077" l="29575" r="704" t="13205"/>
          <a:stretch/>
        </p:blipFill>
        <p:spPr>
          <a:xfrm>
            <a:off x="17916913" y="5959357"/>
            <a:ext cx="11310618" cy="61416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31" name="Google Shape;131;ge15f4fe3a4_1_19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007182" y="3437909"/>
            <a:ext cx="12318072" cy="61590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e15f4fe3a4_1_190"/>
          <p:cNvSpPr txBox="1"/>
          <p:nvPr/>
        </p:nvSpPr>
        <p:spPr>
          <a:xfrm>
            <a:off x="319783" y="199600"/>
            <a:ext cx="3555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training</a:t>
            </a:r>
            <a:endParaRPr b="0" i="0" sz="33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3" name="Google Shape;133;ge15f4fe3a4_1_190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rgbClr val="5B9BD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ge15f4fe3a4_1_190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38cb6c7da_1_28"/>
          <p:cNvSpPr/>
          <p:nvPr/>
        </p:nvSpPr>
        <p:spPr>
          <a:xfrm rot="5400000">
            <a:off x="-1527525" y="2827700"/>
            <a:ext cx="12415800" cy="9360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5B9BD5">
              <a:alpha val="733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e38cb6c7da_1_28"/>
          <p:cNvSpPr/>
          <p:nvPr/>
        </p:nvSpPr>
        <p:spPr>
          <a:xfrm>
            <a:off x="4741759" y="2966542"/>
            <a:ext cx="2894700" cy="13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e38cb6c7da_1_28"/>
          <p:cNvSpPr txBox="1"/>
          <p:nvPr/>
        </p:nvSpPr>
        <p:spPr>
          <a:xfrm>
            <a:off x="888758" y="8059865"/>
            <a:ext cx="8084700" cy="4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b="0" i="0" lang="fr-FR" sz="3199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courses aim to acquire diversified skills, both professional and soft skills, enabling the employee to adapt to changes affecting his or her profession.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t/>
            </a:r>
            <a:endParaRPr b="0" i="0" sz="3199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b="0" i="0" lang="fr-FR" sz="3199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agile response to the needs of our target group: professionals who wish to broaden and/or deepen their skills and have difficulty accessing training.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e38cb6c7da_1_28"/>
          <p:cNvSpPr txBox="1"/>
          <p:nvPr/>
        </p:nvSpPr>
        <p:spPr>
          <a:xfrm>
            <a:off x="288426" y="7039748"/>
            <a:ext cx="955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b="0" i="0" lang="fr-FR" sz="3999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 on skills</a:t>
            </a:r>
            <a:endParaRPr b="0" i="0" sz="3999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3" name="Google Shape;143;ge38cb6c7da_1_28"/>
          <p:cNvCxnSpPr/>
          <p:nvPr/>
        </p:nvCxnSpPr>
        <p:spPr>
          <a:xfrm>
            <a:off x="2709362" y="7842674"/>
            <a:ext cx="4870200" cy="0"/>
          </a:xfrm>
          <a:prstGeom prst="straightConnector1">
            <a:avLst/>
          </a:prstGeom>
          <a:noFill/>
          <a:ln cap="rnd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4" name="Google Shape;144;ge38cb6c7da_1_28"/>
          <p:cNvSpPr txBox="1"/>
          <p:nvPr/>
        </p:nvSpPr>
        <p:spPr>
          <a:xfrm>
            <a:off x="164328" y="1864917"/>
            <a:ext cx="9550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b="0" i="0" lang="fr-FR" sz="3999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Creative Industries Occupations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ge38cb6c7da_1_28"/>
          <p:cNvCxnSpPr/>
          <p:nvPr/>
        </p:nvCxnSpPr>
        <p:spPr>
          <a:xfrm>
            <a:off x="2258736" y="2660491"/>
            <a:ext cx="5610000" cy="0"/>
          </a:xfrm>
          <a:prstGeom prst="straightConnector1">
            <a:avLst/>
          </a:prstGeom>
          <a:noFill/>
          <a:ln cap="rnd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ge38cb6c7da_1_28"/>
          <p:cNvSpPr txBox="1"/>
          <p:nvPr/>
        </p:nvSpPr>
        <p:spPr>
          <a:xfrm>
            <a:off x="1041118" y="2927838"/>
            <a:ext cx="8084700" cy="3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b="0" i="0" lang="fr-FR" sz="3199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Firstly, the audiovisual sector (radio, TV, cinema, web), covering the field of news, docu, fiction, entertainment; and all professions (artistic, editorial, technical, managerial), then the sectors of publishing, video games, music, animation....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e38cb6c7da_1_28"/>
          <p:cNvSpPr txBox="1"/>
          <p:nvPr/>
        </p:nvSpPr>
        <p:spPr>
          <a:xfrm>
            <a:off x="319783" y="199600"/>
            <a:ext cx="35559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training</a:t>
            </a:r>
            <a:endParaRPr b="0" i="0" sz="33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8" name="Google Shape;148;ge38cb6c7da_1_28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rgbClr val="5B9BD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ge38cb6c7da_1_28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50" name="Google Shape;150;ge38cb6c7da_1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1650" y="1543550"/>
            <a:ext cx="4870200" cy="4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e38cb6c7da_1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42200" y="7208975"/>
            <a:ext cx="5016300" cy="50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e38cb6c7da_1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87075" y="1543550"/>
            <a:ext cx="4870200" cy="48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e38cb6c7da_1_28"/>
          <p:cNvSpPr/>
          <p:nvPr/>
        </p:nvSpPr>
        <p:spPr>
          <a:xfrm>
            <a:off x="16394275" y="7341275"/>
            <a:ext cx="6099300" cy="4751700"/>
          </a:xfrm>
          <a:prstGeom prst="rect">
            <a:avLst/>
          </a:prstGeom>
          <a:solidFill>
            <a:srgbClr val="5B9BD5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0F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e38cb6c7da_1_28"/>
          <p:cNvSpPr txBox="1"/>
          <p:nvPr/>
        </p:nvSpPr>
        <p:spPr>
          <a:xfrm>
            <a:off x="16517025" y="8753650"/>
            <a:ext cx="6099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 very soon in the fashion industry, cultural </a:t>
            </a:r>
            <a:r>
              <a:rPr lang="fr-FR" sz="2800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entrepreneurship and animation </a:t>
            </a:r>
            <a:r>
              <a:rPr lang="fr-FR" sz="2800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! </a:t>
            </a:r>
            <a:endParaRPr sz="2800">
              <a:solidFill>
                <a:srgbClr val="5B9BD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15f4fe3a4_1_193"/>
          <p:cNvSpPr/>
          <p:nvPr/>
        </p:nvSpPr>
        <p:spPr>
          <a:xfrm>
            <a:off x="5779091" y="3362739"/>
            <a:ext cx="8596200" cy="7382700"/>
          </a:xfrm>
          <a:prstGeom prst="rect">
            <a:avLst/>
          </a:prstGeom>
          <a:solidFill>
            <a:schemeClr val="accent1">
              <a:alpha val="745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e15f4fe3a4_1_193"/>
          <p:cNvSpPr txBox="1"/>
          <p:nvPr/>
        </p:nvSpPr>
        <p:spPr>
          <a:xfrm>
            <a:off x="5902079" y="4840260"/>
            <a:ext cx="86946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fr-FR" sz="55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training library 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fr-FR" sz="55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online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fr-FR" sz="55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accessible </a:t>
            </a:r>
            <a:r>
              <a:rPr b="0" i="0" lang="fr-FR" sz="5500" u="sng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mobile and offline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e15f4fe3a4_1_193"/>
          <p:cNvSpPr txBox="1"/>
          <p:nvPr/>
        </p:nvSpPr>
        <p:spPr>
          <a:xfrm>
            <a:off x="6014693" y="3707005"/>
            <a:ext cx="225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#1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ge15f4fe3a4_1_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725" y="2051925"/>
            <a:ext cx="4346150" cy="102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e15f4fe3a4_1_193"/>
          <p:cNvSpPr txBox="1"/>
          <p:nvPr/>
        </p:nvSpPr>
        <p:spPr>
          <a:xfrm>
            <a:off x="7635687" y="10103175"/>
            <a:ext cx="4701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5B5B5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e15f4fe3a4_1_193"/>
          <p:cNvSpPr/>
          <p:nvPr/>
        </p:nvSpPr>
        <p:spPr>
          <a:xfrm rot="10800000">
            <a:off x="17708106" y="932000"/>
            <a:ext cx="5496900" cy="11295000"/>
          </a:xfrm>
          <a:prstGeom prst="rect">
            <a:avLst/>
          </a:prstGeom>
          <a:noFill/>
          <a:ln cap="flat" cmpd="sng" w="12700">
            <a:solidFill>
              <a:srgbClr val="B4B4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e15f4fe3a4_1_193"/>
          <p:cNvSpPr/>
          <p:nvPr/>
        </p:nvSpPr>
        <p:spPr>
          <a:xfrm>
            <a:off x="15525892" y="1550275"/>
            <a:ext cx="2420400" cy="1009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e15f4fe3a4_1_193"/>
          <p:cNvSpPr/>
          <p:nvPr/>
        </p:nvSpPr>
        <p:spPr>
          <a:xfrm>
            <a:off x="22585881" y="5802895"/>
            <a:ext cx="1238100" cy="1238100"/>
          </a:xfrm>
          <a:prstGeom prst="diamond">
            <a:avLst/>
          </a:prstGeom>
          <a:solidFill>
            <a:schemeClr val="accent1"/>
          </a:solidFill>
          <a:ln cap="flat" cmpd="sng" w="190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e15f4fe3a4_1_193"/>
          <p:cNvSpPr txBox="1"/>
          <p:nvPr/>
        </p:nvSpPr>
        <p:spPr>
          <a:xfrm>
            <a:off x="14999509" y="1974678"/>
            <a:ext cx="7270800" cy="88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gather on our platform 100% digital training courses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covering the fundamentals of each subject, each skill, to prepare for jobs.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training courses deal with the global and theoretical framework, situational and behavioral intelligence, in order to support the learner in his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understanding of the job and his ability to see him/herself into it. </a:t>
            </a:r>
            <a:endParaRPr b="0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These training courses are punctuated by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memory games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frequent tests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several-hour training courses are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transmedia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(text, video, sound, image) and, based on reverse pedagogy.</a:t>
            </a:r>
            <a:endParaRPr b="1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Learners are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autonomous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and access to the course is via a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mobile app, which can be used without an internet connection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or via webapp.</a:t>
            </a:r>
            <a:endParaRPr b="1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the end of the mobile courses, learners obtain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certificates of completion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ge15f4fe3a4_1_193"/>
          <p:cNvSpPr txBox="1"/>
          <p:nvPr/>
        </p:nvSpPr>
        <p:spPr>
          <a:xfrm>
            <a:off x="632249" y="931999"/>
            <a:ext cx="7642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t/>
            </a:r>
            <a:endParaRPr b="1" i="0" sz="3199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ge15f4fe3a4_1_193"/>
          <p:cNvSpPr/>
          <p:nvPr/>
        </p:nvSpPr>
        <p:spPr>
          <a:xfrm>
            <a:off x="15124580" y="12465303"/>
            <a:ext cx="9253200" cy="12684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e15f4fe3a4_1_193"/>
          <p:cNvSpPr txBox="1"/>
          <p:nvPr/>
        </p:nvSpPr>
        <p:spPr>
          <a:xfrm>
            <a:off x="319775" y="199600"/>
            <a:ext cx="72708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Pedagogical Protocol - Step #1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1" name="Google Shape;171;ge15f4fe3a4_1_193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2" name="Google Shape;172;ge15f4fe3a4_1_193"/>
          <p:cNvSpPr/>
          <p:nvPr/>
        </p:nvSpPr>
        <p:spPr>
          <a:xfrm>
            <a:off x="7635688" y="9887775"/>
            <a:ext cx="4701000" cy="1446600"/>
          </a:xfrm>
          <a:prstGeom prst="roundRect">
            <a:avLst>
              <a:gd fmla="val 16667" name="adj"/>
            </a:avLst>
          </a:prstGeom>
          <a:noFill/>
          <a:ln cap="flat" cmpd="sng" w="635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e15f4fe3a4_1_193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15f4fe3a4_1_196"/>
          <p:cNvSpPr/>
          <p:nvPr/>
        </p:nvSpPr>
        <p:spPr>
          <a:xfrm>
            <a:off x="6495403" y="3432773"/>
            <a:ext cx="8471100" cy="7299900"/>
          </a:xfrm>
          <a:prstGeom prst="rect">
            <a:avLst/>
          </a:prstGeom>
          <a:solidFill>
            <a:schemeClr val="accent1">
              <a:alpha val="745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e15f4fe3a4_1_196"/>
          <p:cNvSpPr txBox="1"/>
          <p:nvPr/>
        </p:nvSpPr>
        <p:spPr>
          <a:xfrm>
            <a:off x="6638225" y="4847475"/>
            <a:ext cx="79359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fr-FR" sz="55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Individual tutorial programs supported at a distance by virtual classrooms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e15f4fe3a4_1_196"/>
          <p:cNvSpPr txBox="1"/>
          <p:nvPr/>
        </p:nvSpPr>
        <p:spPr>
          <a:xfrm>
            <a:off x="6807205" y="3694155"/>
            <a:ext cx="225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#2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e15f4fe3a4_1_196"/>
          <p:cNvSpPr/>
          <p:nvPr/>
        </p:nvSpPr>
        <p:spPr>
          <a:xfrm rot="10800000">
            <a:off x="17537730" y="919150"/>
            <a:ext cx="5496900" cy="11295000"/>
          </a:xfrm>
          <a:prstGeom prst="rect">
            <a:avLst/>
          </a:prstGeom>
          <a:noFill/>
          <a:ln cap="flat" cmpd="sng" w="12700">
            <a:solidFill>
              <a:srgbClr val="B4B4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e15f4fe3a4_1_196"/>
          <p:cNvSpPr/>
          <p:nvPr/>
        </p:nvSpPr>
        <p:spPr>
          <a:xfrm>
            <a:off x="16242205" y="1537425"/>
            <a:ext cx="2420400" cy="1009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e15f4fe3a4_1_196"/>
          <p:cNvSpPr/>
          <p:nvPr/>
        </p:nvSpPr>
        <p:spPr>
          <a:xfrm>
            <a:off x="21482055" y="5818695"/>
            <a:ext cx="1238100" cy="1238100"/>
          </a:xfrm>
          <a:prstGeom prst="diamond">
            <a:avLst/>
          </a:prstGeom>
          <a:solidFill>
            <a:schemeClr val="accent1"/>
          </a:solidFill>
          <a:ln cap="flat" cmpd="sng" w="190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e15f4fe3a4_1_196"/>
          <p:cNvSpPr txBox="1"/>
          <p:nvPr/>
        </p:nvSpPr>
        <p:spPr>
          <a:xfrm>
            <a:off x="14894702" y="2080192"/>
            <a:ext cx="5917800" cy="83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On the basis of the 1st step, we propose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appropriation of the main notions through tutorials, to be carried out autonomously, but supervised by distance trainers.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This training program focuses on the acquisition of skills and the realization of exercises, practical cases and short personal projects.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The Learner’s work is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monitored and evaluated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a distance by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experienced trainers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virtual classes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the collaborative space on our platform.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18181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Access, via our webapp,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virtual classroom allowing both group work and personalized coaching.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e15f4fe3a4_1_196"/>
          <p:cNvSpPr txBox="1"/>
          <p:nvPr/>
        </p:nvSpPr>
        <p:spPr>
          <a:xfrm>
            <a:off x="319775" y="199600"/>
            <a:ext cx="79359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Pedagogical Protocol - Step #2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6" name="Google Shape;186;ge15f4fe3a4_1_196"/>
          <p:cNvPicPr preferRelativeResize="0"/>
          <p:nvPr/>
        </p:nvPicPr>
        <p:blipFill rotWithShape="1">
          <a:blip r:embed="rId3">
            <a:alphaModFix/>
          </a:blip>
          <a:srcRect b="0" l="30800" r="10886" t="0"/>
          <a:stretch/>
        </p:blipFill>
        <p:spPr>
          <a:xfrm>
            <a:off x="801975" y="2115550"/>
            <a:ext cx="4417726" cy="100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e15f4fe3a4_1_196"/>
          <p:cNvSpPr txBox="1"/>
          <p:nvPr/>
        </p:nvSpPr>
        <p:spPr>
          <a:xfrm>
            <a:off x="8380450" y="10607403"/>
            <a:ext cx="4701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5B5B5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8" name="Google Shape;188;ge15f4fe3a4_1_196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ge15f4fe3a4_1_196"/>
          <p:cNvSpPr/>
          <p:nvPr/>
        </p:nvSpPr>
        <p:spPr>
          <a:xfrm>
            <a:off x="8255675" y="10392000"/>
            <a:ext cx="4701000" cy="1446600"/>
          </a:xfrm>
          <a:prstGeom prst="roundRect">
            <a:avLst>
              <a:gd fmla="val 16667" name="adj"/>
            </a:avLst>
          </a:prstGeom>
          <a:noFill/>
          <a:ln cap="flat" cmpd="sng" w="635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e15f4fe3a4_1_196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15f4fe3a4_1_199"/>
          <p:cNvSpPr/>
          <p:nvPr/>
        </p:nvSpPr>
        <p:spPr>
          <a:xfrm>
            <a:off x="6185916" y="3356390"/>
            <a:ext cx="8656500" cy="7311000"/>
          </a:xfrm>
          <a:prstGeom prst="rect">
            <a:avLst/>
          </a:prstGeom>
          <a:solidFill>
            <a:schemeClr val="accent1">
              <a:alpha val="745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e15f4fe3a4_1_199"/>
          <p:cNvSpPr txBox="1"/>
          <p:nvPr/>
        </p:nvSpPr>
        <p:spPr>
          <a:xfrm>
            <a:off x="6497718" y="3751455"/>
            <a:ext cx="225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#3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e15f4fe3a4_1_199"/>
          <p:cNvSpPr txBox="1"/>
          <p:nvPr/>
        </p:nvSpPr>
        <p:spPr>
          <a:xfrm>
            <a:off x="6671050" y="4489300"/>
            <a:ext cx="7464000" cy="54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fr-FR" sz="55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Supervised group practical workshops to validate the knowledge acquired in the classroom</a:t>
            </a:r>
            <a:endParaRPr b="0" i="0" sz="5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t/>
            </a:r>
            <a:endParaRPr b="0" i="0" sz="7000" u="none" cap="none" strike="noStrike">
              <a:solidFill>
                <a:srgbClr val="5B9BD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8" name="Google Shape;198;ge15f4fe3a4_1_199"/>
          <p:cNvPicPr preferRelativeResize="0"/>
          <p:nvPr/>
        </p:nvPicPr>
        <p:blipFill rotWithShape="1">
          <a:blip r:embed="rId3">
            <a:alphaModFix/>
          </a:blip>
          <a:srcRect b="0" l="56634" r="16868" t="0"/>
          <a:stretch/>
        </p:blipFill>
        <p:spPr>
          <a:xfrm>
            <a:off x="1033550" y="2155000"/>
            <a:ext cx="4244977" cy="100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e15f4fe3a4_1_199"/>
          <p:cNvSpPr txBox="1"/>
          <p:nvPr/>
        </p:nvSpPr>
        <p:spPr>
          <a:xfrm>
            <a:off x="8052550" y="10168178"/>
            <a:ext cx="4701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5B5B5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e15f4fe3a4_1_199"/>
          <p:cNvSpPr/>
          <p:nvPr/>
        </p:nvSpPr>
        <p:spPr>
          <a:xfrm rot="10800000">
            <a:off x="17228242" y="976450"/>
            <a:ext cx="5496900" cy="11295000"/>
          </a:xfrm>
          <a:prstGeom prst="rect">
            <a:avLst/>
          </a:prstGeom>
          <a:noFill/>
          <a:ln cap="flat" cmpd="sng" w="12700">
            <a:solidFill>
              <a:srgbClr val="B4B4B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e15f4fe3a4_1_199"/>
          <p:cNvSpPr/>
          <p:nvPr/>
        </p:nvSpPr>
        <p:spPr>
          <a:xfrm>
            <a:off x="15932717" y="1594725"/>
            <a:ext cx="2420400" cy="1009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e15f4fe3a4_1_199"/>
          <p:cNvSpPr/>
          <p:nvPr/>
        </p:nvSpPr>
        <p:spPr>
          <a:xfrm>
            <a:off x="22106017" y="5847345"/>
            <a:ext cx="1238100" cy="1238100"/>
          </a:xfrm>
          <a:prstGeom prst="diamond">
            <a:avLst/>
          </a:prstGeom>
          <a:solidFill>
            <a:schemeClr val="accent1"/>
          </a:solidFill>
          <a:ln cap="flat" cmpd="sng" w="190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e15f4fe3a4_1_199"/>
          <p:cNvSpPr txBox="1"/>
          <p:nvPr/>
        </p:nvSpPr>
        <p:spPr>
          <a:xfrm>
            <a:off x="15527583" y="1872914"/>
            <a:ext cx="6257700" cy="89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Our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face-to-face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practical workshops are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to 5 days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sessions of empiricall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 in small groups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supervised by professionals. It allows the application of the knowledge and experience acquired in steps 1 and 2.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They are opportunities for exchange with the trainers in charge of the sessions, and for an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evaluation of the aptitudes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practice in the professional environment.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We set up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partnerships with local professionals, rental companies and technical industries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the reception and provision of professional equipment.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</a:t>
            </a:r>
            <a:r>
              <a:rPr b="0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set up partnerships </a:t>
            </a:r>
            <a:r>
              <a:rPr b="1" i="0" lang="fr-FR" sz="26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local schools and training organizations which will be able to deliver certificates and diplomas.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e15f4fe3a4_1_199"/>
          <p:cNvSpPr txBox="1"/>
          <p:nvPr/>
        </p:nvSpPr>
        <p:spPr>
          <a:xfrm>
            <a:off x="319775" y="199600"/>
            <a:ext cx="8432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Pedagogical Protocol - Step #3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5" name="Google Shape;205;ge15f4fe3a4_1_199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6" name="Google Shape;206;ge15f4fe3a4_1_199"/>
          <p:cNvSpPr/>
          <p:nvPr/>
        </p:nvSpPr>
        <p:spPr>
          <a:xfrm>
            <a:off x="8052550" y="9952775"/>
            <a:ext cx="4701000" cy="1446600"/>
          </a:xfrm>
          <a:prstGeom prst="roundRect">
            <a:avLst>
              <a:gd fmla="val 16667" name="adj"/>
            </a:avLst>
          </a:prstGeom>
          <a:noFill/>
          <a:ln cap="flat" cmpd="sng" w="635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e15f4fe3a4_1_199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15f4fe3a4_1_299"/>
          <p:cNvSpPr/>
          <p:nvPr/>
        </p:nvSpPr>
        <p:spPr>
          <a:xfrm>
            <a:off x="4084667" y="1407094"/>
            <a:ext cx="16235400" cy="19389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benefit from strategic partnerships with </a:t>
            </a:r>
            <a:r>
              <a:rPr lang="fr-FR" sz="4000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Asfored</a:t>
            </a:r>
            <a:r>
              <a:rPr b="0" i="0" lang="fr-FR" sz="4000" u="none" cap="none" strike="noStrike">
                <a:solidFill>
                  <a:srgbClr val="18181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EMIC, La Fémis, Skillsday, etc., which give us access to a catalog of more than 500 training courses that we will digitize progressively</a:t>
            </a:r>
            <a:endParaRPr b="0" i="0" sz="4000" u="none" cap="none" strike="noStrike">
              <a:solidFill>
                <a:srgbClr val="1818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e15f4fe3a4_1_299"/>
          <p:cNvSpPr/>
          <p:nvPr/>
        </p:nvSpPr>
        <p:spPr>
          <a:xfrm>
            <a:off x="1834937" y="7390656"/>
            <a:ext cx="1238100" cy="1238100"/>
          </a:xfrm>
          <a:prstGeom prst="diamond">
            <a:avLst/>
          </a:prstGeom>
          <a:solidFill>
            <a:schemeClr val="accent1"/>
          </a:solidFill>
          <a:ln cap="flat" cmpd="sng" w="190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ge15f4fe3a4_1_299"/>
          <p:cNvCxnSpPr/>
          <p:nvPr/>
        </p:nvCxnSpPr>
        <p:spPr>
          <a:xfrm>
            <a:off x="17724513" y="4597022"/>
            <a:ext cx="2005800" cy="0"/>
          </a:xfrm>
          <a:prstGeom prst="straightConnector1">
            <a:avLst/>
          </a:prstGeom>
          <a:noFill/>
          <a:ln cap="flat" cmpd="sng" w="9525">
            <a:solidFill>
              <a:srgbClr val="181818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215" name="Google Shape;215;ge15f4fe3a4_1_299"/>
          <p:cNvGrpSpPr/>
          <p:nvPr/>
        </p:nvGrpSpPr>
        <p:grpSpPr>
          <a:xfrm>
            <a:off x="1862030" y="3894606"/>
            <a:ext cx="6547046" cy="8283900"/>
            <a:chOff x="156131" y="4288439"/>
            <a:chExt cx="6547046" cy="8283900"/>
          </a:xfrm>
        </p:grpSpPr>
        <p:sp>
          <p:nvSpPr>
            <p:cNvPr id="216" name="Google Shape;216;ge15f4fe3a4_1_299"/>
            <p:cNvSpPr/>
            <p:nvPr/>
          </p:nvSpPr>
          <p:spPr>
            <a:xfrm rot="10800000">
              <a:off x="753353" y="4288439"/>
              <a:ext cx="5014200" cy="8283900"/>
            </a:xfrm>
            <a:prstGeom prst="rect">
              <a:avLst/>
            </a:prstGeom>
            <a:noFill/>
            <a:ln cap="flat" cmpd="sng" w="12700">
              <a:solidFill>
                <a:srgbClr val="B4B4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ge15f4fe3a4_1_299"/>
            <p:cNvSpPr/>
            <p:nvPr/>
          </p:nvSpPr>
          <p:spPr>
            <a:xfrm>
              <a:off x="4835077" y="4572000"/>
              <a:ext cx="1868100" cy="779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ge15f4fe3a4_1_299"/>
            <p:cNvSpPr/>
            <p:nvPr/>
          </p:nvSpPr>
          <p:spPr>
            <a:xfrm>
              <a:off x="156131" y="7811268"/>
              <a:ext cx="1238100" cy="1238100"/>
            </a:xfrm>
            <a:prstGeom prst="diamond">
              <a:avLst/>
            </a:prstGeom>
            <a:solidFill>
              <a:schemeClr val="accent1"/>
            </a:solidFill>
            <a:ln cap="flat" cmpd="sng" w="1905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ge15f4fe3a4_1_299"/>
          <p:cNvSpPr txBox="1"/>
          <p:nvPr/>
        </p:nvSpPr>
        <p:spPr>
          <a:xfrm>
            <a:off x="2853775" y="4828100"/>
            <a:ext cx="7795200" cy="74808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Char char="•"/>
            </a:pPr>
            <a:r>
              <a:rPr b="0" i="0" lang="fr-FR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LAFAAAC now offers more than 50 training courses in 6 different fields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Char char="•"/>
            </a:pPr>
            <a:r>
              <a:rPr b="0" i="0" lang="fr-FR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These trainings were created with the expert help of our partners and « localised » to fit with the needs of our targets in Africa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Char char="•"/>
            </a:pPr>
            <a:r>
              <a:rPr b="0" i="0" lang="fr-FR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will enrich this catalog with a minimum of twenty training courses per year and we aim to cover all the creative industries.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ge15f4fe3a4_1_299"/>
          <p:cNvSpPr txBox="1"/>
          <p:nvPr/>
        </p:nvSpPr>
        <p:spPr>
          <a:xfrm>
            <a:off x="2652488" y="3953587"/>
            <a:ext cx="6297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fr-FR" sz="4000" u="none" cap="none" strike="noStrike">
                <a:solidFill>
                  <a:srgbClr val="5B9BD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trainings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Description automatically generated" id="221" name="Google Shape;221;ge15f4fe3a4_1_2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47341" y="3829669"/>
            <a:ext cx="8795380" cy="8063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222" name="Google Shape;222;ge15f4fe3a4_1_2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31514" y="6581305"/>
            <a:ext cx="2627032" cy="256043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e15f4fe3a4_1_299"/>
          <p:cNvSpPr txBox="1"/>
          <p:nvPr/>
        </p:nvSpPr>
        <p:spPr>
          <a:xfrm>
            <a:off x="319775" y="199600"/>
            <a:ext cx="84321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750" lIns="243750" spcFirstLastPara="1" rIns="243750" wrap="square" tIns="243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fr-FR" sz="33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catalog</a:t>
            </a:r>
            <a:endParaRPr b="1" sz="330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sz="2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24" name="Google Shape;224;ge15f4fe3a4_1_299"/>
          <p:cNvCxnSpPr/>
          <p:nvPr/>
        </p:nvCxnSpPr>
        <p:spPr>
          <a:xfrm flipH="1">
            <a:off x="319775" y="466200"/>
            <a:ext cx="13500" cy="619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Google Shape;225;ge15f4fe3a4_1_299"/>
          <p:cNvSpPr txBox="1"/>
          <p:nvPr>
            <p:ph idx="12" type="sldNum"/>
          </p:nvPr>
        </p:nvSpPr>
        <p:spPr>
          <a:xfrm>
            <a:off x="22914849" y="12796495"/>
            <a:ext cx="1462800" cy="1049700"/>
          </a:xfrm>
          <a:prstGeom prst="rect">
            <a:avLst/>
          </a:prstGeom>
        </p:spPr>
        <p:txBody>
          <a:bodyPr anchorCtr="0" anchor="t" bIns="243750" lIns="243750" spcFirstLastPara="1" rIns="243750" wrap="square" tIns="243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Benutzerdefiniert 94">
      <a:dk1>
        <a:srgbClr val="464646"/>
      </a:dk1>
      <a:lt1>
        <a:srgbClr val="F0F0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2017-09-14T18:59:00Z</dcterms:created>
  <dc:creator>Serkan Elbasan</dc:creator>
</cp:coreProperties>
</file>